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7" r:id="rId4"/>
    <p:sldId id="284" r:id="rId5"/>
    <p:sldId id="300" r:id="rId6"/>
    <p:sldId id="283" r:id="rId7"/>
    <p:sldId id="285" r:id="rId8"/>
    <p:sldId id="293" r:id="rId9"/>
    <p:sldId id="270" r:id="rId10"/>
    <p:sldId id="292" r:id="rId11"/>
    <p:sldId id="274" r:id="rId12"/>
    <p:sldId id="294" r:id="rId13"/>
    <p:sldId id="291" r:id="rId14"/>
    <p:sldId id="287" r:id="rId15"/>
    <p:sldId id="295" r:id="rId16"/>
    <p:sldId id="289" r:id="rId17"/>
    <p:sldId id="296" r:id="rId18"/>
    <p:sldId id="290" r:id="rId19"/>
    <p:sldId id="281" r:id="rId20"/>
    <p:sldId id="282" r:id="rId21"/>
    <p:sldId id="297" r:id="rId22"/>
    <p:sldId id="263" r:id="rId23"/>
    <p:sldId id="264" r:id="rId24"/>
    <p:sldId id="265" r:id="rId25"/>
    <p:sldId id="298" r:id="rId26"/>
    <p:sldId id="261" r:id="rId27"/>
    <p:sldId id="267" r:id="rId28"/>
    <p:sldId id="299" r:id="rId29"/>
    <p:sldId id="268" r:id="rId30"/>
    <p:sldId id="269" r:id="rId31"/>
    <p:sldId id="266" r:id="rId32"/>
    <p:sldId id="301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418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49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226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734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007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4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579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23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53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702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4796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649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057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613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54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7797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510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1D27FB9-B3DE-4C02-BCD0-F4001D5D3AAE}" type="datetimeFigureOut">
              <a:rPr lang="ru-RU" smtClean="0"/>
              <a:t>29.05.2026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B54F7DA-224E-47A6-8DDC-3089AFB807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71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43;&#1091;&#1084;&#1080;&#1083;&#1105;&#1074;,_&#1051;&#1077;&#1074;_&#1053;&#1080;&#1082;&#1086;&#1083;&#1072;&#1077;&#1074;&#1080;&#1095;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&#1051;&#1077;&#1089;&#1082;&#1086;&#1074;,_&#1053;&#1080;&#1082;&#1086;&#1083;&#1072;&#1081;_&#1057;&#1077;&#1084;&#1105;&#1085;&#1086;&#1074;&#1080;&#1095;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u.wikipedia.org/wiki/&#1052;&#1086;&#1096;&#1080;&#1085;,_&#1040;&#1083;&#1077;&#1082;&#1089;&#1077;&#1081;_&#1053;&#1080;&#1082;&#1086;&#1083;&#1072;&#1077;&#1074;&#1080;&#1095;" TargetMode="External"/><Relationship Id="rId4" Type="http://schemas.openxmlformats.org/officeDocument/2006/relationships/hyperlink" Target="https://ru.wikipedia.org/wiki/&#1055;&#1072;&#1074;&#1083;&#1086;&#1074;&#1072;,_&#1040;&#1085;&#1085;&#1072;_&#1055;&#1072;&#1074;&#1083;&#1086;&#1074;&#1085;&#1072;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41;&#1072;&#1083;&#1072;&#1082;&#1080;&#1088;&#1077;&#1074;,_&#1052;&#1080;&#1083;&#1080;&#1081;_&#1040;&#1083;&#1077;&#1082;&#1089;&#1077;&#1077;&#1074;&#1080;&#1095;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u.wikipedia.org/wiki/&#1057;&#1090;&#1072;&#1088;&#1082;&#1086;&#1074;,_&#1042;&#1072;&#1089;&#1080;&#1083;&#1080;&#1081;_&#1042;&#1072;&#1089;&#1080;&#1083;&#1100;&#1077;&#1074;&#1080;&#1095;" TargetMode="External"/><Relationship Id="rId4" Type="http://schemas.openxmlformats.org/officeDocument/2006/relationships/hyperlink" Target="https://ru.wikipedia.org/wiki/&#1050;&#1088;&#1078;&#1080;&#1078;&#1072;&#1085;&#1086;&#1074;&#1089;&#1082;&#1080;&#1081;,_&#1043;&#1083;&#1077;&#1073;_&#1052;&#1072;&#1082;&#1089;&#1080;&#1084;&#1080;&#1083;&#1080;&#1072;&#1085;&#1086;&#1074;&#1080;&#1095;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51;&#1077;&#1085;&#1080;&#1085;,_&#1042;&#1083;&#1072;&#1076;&#1080;&#1084;&#1080;&#1088;_&#1048;&#1083;&#1100;&#1080;&#1095;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ru.wikipedia.org/wiki/&#1063;&#1091;&#1082;&#1086;&#1074;&#1089;&#1082;&#1080;&#1081;,_&#1050;&#1086;&#1088;&#1085;&#1077;&#1081;_&#1048;&#1074;&#1072;&#1085;&#1086;&#1074;&#1080;&#1095;" TargetMode="Externa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48;&#1096;&#1080;&#1084;&#1086;&#1074;&#1072;,_&#1040;&#1083;&#1077;&#1082;&#1089;&#1072;&#1085;&#1076;&#1088;&#1072;_&#1054;&#1089;&#1080;&#1087;&#1086;&#1074;&#1085;&#1072;" TargetMode="Externa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ru.wikipedia.org/wiki/&#1043;&#1088;&#1077;&#1082;&#1086;&#1074;,_&#1041;&#1086;&#1088;&#1080;&#1089;_&#1044;&#1084;&#1080;&#1090;&#1088;&#1080;&#1077;&#1074;&#1080;&#1095;" TargetMode="External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50;&#1083;&#1086;&#1076;&#1090;,_&#1052;&#1080;&#1093;&#1072;&#1080;&#1083;_&#1050;&#1086;&#1085;&#1089;&#1090;&#1072;&#1085;&#1090;&#1080;&#1085;&#1086;&#1074;&#1080;&#1095;" TargetMode="Externa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ru.wikipedia.org/wiki/&#1050;&#1083;&#1086;&#1076;&#1090;,_&#1052;&#1080;&#1093;&#1072;&#1080;&#1083;_&#1050;&#1086;&#1085;&#1089;&#1090;&#1072;&#1085;&#1090;&#1080;&#1085;&#1086;&#1074;&#1080;&#1095;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&#1042;&#1077;&#1085;&#1075;&#1077;&#1088;&#1086;&#1074;,_&#1057;&#1077;&#1084;&#1105;&#1085;_&#1040;&#1092;&#1072;&#1085;&#1072;&#1089;&#1100;&#1077;&#1074;&#1080;&#1095;" TargetMode="Externa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&#1056;&#1086;&#1079;&#1072;&#1085;&#1086;&#1074;,_&#1042;&#1072;&#1089;&#1080;&#1083;&#1080;&#1081;_&#1042;&#1072;&#1089;&#1080;&#1083;&#1100;&#1077;&#1074;&#1080;&#1095;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wikipedia.org/wiki/&#1061;&#1086;&#1076;&#1086;&#1090;&#1086;&#1074;,_&#1053;&#1080;&#1082;&#1086;&#1083;&#1072;&#1081;_&#1053;&#1080;&#1082;&#1086;&#1083;&#1072;&#1077;&#1074;&#1080;&#1095;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itywalls.ru/house12411.htm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085851" y="1484313"/>
            <a:ext cx="10001249" cy="6731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Музей ГБОУ </a:t>
            </a:r>
            <a:r>
              <a:rPr lang="ru-RU" sz="2000" b="1" dirty="0">
                <a:solidFill>
                  <a:schemeClr val="tx1"/>
                </a:solidFill>
              </a:rPr>
              <a:t>школа №294</a:t>
            </a:r>
            <a:br>
              <a:rPr lang="ru-RU" sz="2000" b="1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Центрального района Санкт-Петербурга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74848" y="2428156"/>
            <a:ext cx="6217476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</a:pPr>
            <a:r>
              <a:rPr lang="ru-RU" sz="2400" b="1" dirty="0" smtClean="0">
                <a:solidFill>
                  <a:srgbClr val="A23C33">
                    <a:lumMod val="75000"/>
                  </a:srgbClr>
                </a:solidFill>
              </a:rPr>
              <a:t> </a:t>
            </a:r>
            <a:r>
              <a:rPr lang="ru-RU" sz="4000" b="1" dirty="0" smtClean="0">
                <a:solidFill>
                  <a:srgbClr val="A23C33">
                    <a:lumMod val="75000"/>
                  </a:srgbClr>
                </a:solidFill>
              </a:rPr>
              <a:t>Экскурсия </a:t>
            </a:r>
          </a:p>
          <a:p>
            <a:pPr lvl="0" algn="ctr" defTabSz="45720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</a:pPr>
            <a:r>
              <a:rPr lang="ru-RU" sz="4000" b="1" dirty="0" smtClean="0">
                <a:solidFill>
                  <a:srgbClr val="A23C33">
                    <a:lumMod val="75000"/>
                  </a:srgbClr>
                </a:solidFill>
              </a:rPr>
              <a:t>«История </a:t>
            </a:r>
            <a:r>
              <a:rPr lang="ru-RU" sz="4000" b="1" dirty="0">
                <a:solidFill>
                  <a:srgbClr val="A23C33">
                    <a:lumMod val="75000"/>
                  </a:srgbClr>
                </a:solidFill>
              </a:rPr>
              <a:t>улицы Коломенской»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42943" y="4999038"/>
            <a:ext cx="4997831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</a:pPr>
            <a:r>
              <a:rPr lang="ru-RU" sz="2000" b="1" dirty="0">
                <a:solidFill>
                  <a:prstClr val="black"/>
                </a:solidFill>
              </a:rPr>
              <a:t>Санкт-Петербург</a:t>
            </a:r>
          </a:p>
          <a:p>
            <a:pPr lvl="0" algn="ctr" defTabSz="457200">
              <a:spcBef>
                <a:spcPct val="20000"/>
              </a:spcBef>
              <a:spcAft>
                <a:spcPts val="600"/>
              </a:spcAft>
              <a:buClr>
                <a:srgbClr val="83992A"/>
              </a:buClr>
              <a:buSzPct val="115000"/>
            </a:pPr>
            <a:r>
              <a:rPr lang="ru-RU" sz="2000" b="1" dirty="0">
                <a:solidFill>
                  <a:prstClr val="black"/>
                </a:solidFill>
              </a:rPr>
              <a:t>2025г.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1" y="1820863"/>
            <a:ext cx="2639635" cy="280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904" y="190231"/>
            <a:ext cx="10436351" cy="1077737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Местонахождение улицы Коломенской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8" r="20318"/>
          <a:stretch>
            <a:fillRect/>
          </a:stretch>
        </p:blipFill>
        <p:spPr>
          <a:xfrm>
            <a:off x="2719118" y="4034886"/>
            <a:ext cx="3534581" cy="209869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65500" y="1561831"/>
            <a:ext cx="6700359" cy="237561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</a:t>
            </a:r>
            <a:r>
              <a:rPr lang="ru-RU" sz="2000" b="1" dirty="0" smtClean="0"/>
              <a:t>Нынешняя Коломенская улица проходит от Кузнечного до Волоколамского переулка; длина ее 810 метров, находится в Центральном районе города. Справа от Коломенской улицы проходит улица Марата, слева - Лиговский проспект и улица Константина </a:t>
            </a:r>
            <a:r>
              <a:rPr lang="ru-RU" sz="2000" b="1" dirty="0" err="1" smtClean="0"/>
              <a:t>Заслонова</a:t>
            </a:r>
            <a:r>
              <a:rPr lang="ru-RU" sz="2000" b="1" dirty="0" smtClean="0"/>
              <a:t>; пересекают ее Свечной переулок и Разъезжая улица. На  этой тихой малозаметной (в масштабе города) улице есть немало интересного.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844" y="1561831"/>
            <a:ext cx="2802905" cy="280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514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55648" y="755905"/>
            <a:ext cx="8522208" cy="6949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История названия улицы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50976" y="1499617"/>
            <a:ext cx="10424160" cy="4375722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После </a:t>
            </a:r>
            <a:r>
              <a:rPr lang="ru-RU" sz="2000" b="1" dirty="0"/>
              <a:t>основания Петербурга эти места долго оставались необжитыми, занятыми лесом, болотами. В петровское время (1717–1725) был прорыт Лиговский канал из речки Лиги; канал был создан для питания водой фонтанов Летнего сада.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716719" y="2521902"/>
            <a:ext cx="4464113" cy="1770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33856" y="4474464"/>
            <a:ext cx="10241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 ХVIII веке проводилось осушение болотистой местности по обе стороны от Лиговского канала. Из-за болотистой местности улица, проходившая параллельно Лиговскому каналу, называлась до 1871 г. Болотной, что соответствовало ее облику. Болотная улица, проложенная в первой половине ХVIII века, до середины ХIХ века проходила от Кузнечного переулка до Разъезжей улицы. В 1871 году Петербургская городская управа постановила переименовать Болотную улицу (от Кузнечного до Разъезжей) в Коломенскую</a:t>
            </a:r>
          </a:p>
        </p:txBody>
      </p:sp>
    </p:spTree>
    <p:extLst>
      <p:ext uri="{BB962C8B-B14F-4D97-AF65-F5344CB8AC3E}">
        <p14:creationId xmlns:p14="http://schemas.microsoft.com/office/powerpoint/2010/main" val="377575116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55648" y="755905"/>
            <a:ext cx="8522208" cy="6949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История названия улицы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50976" y="1499617"/>
            <a:ext cx="8278368" cy="280415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Ранее улица находилась  </a:t>
            </a:r>
            <a:r>
              <a:rPr lang="ru-RU" b="1" dirty="0"/>
              <a:t>в пределах бывшей Московской полицейской части. Первые десятилетия Петербург не имел внутреннего деления, не имелось и точно закрепленных городских названий. Лишь в царствование императрицы Анны Иоанновны, в 1737 году, город был разделен на пять полицейских частей. Московская часть (сторона) находилась в южной части города; отсюда начиналась дорога на Москву. </a:t>
            </a:r>
            <a:r>
              <a:rPr lang="ru-RU" b="1" dirty="0" smtClean="0"/>
              <a:t>Многие </a:t>
            </a:r>
            <a:r>
              <a:rPr lang="ru-RU" b="1" dirty="0"/>
              <a:t>улицы (более 10) </a:t>
            </a:r>
            <a:r>
              <a:rPr lang="ru-RU" b="1" dirty="0" smtClean="0"/>
              <a:t>получили </a:t>
            </a:r>
            <a:r>
              <a:rPr lang="ru-RU" b="1" dirty="0"/>
              <a:t>в ХIХ веке названия по городам Московской губернии: улицы Большая Московская, Малая Московская, </a:t>
            </a:r>
            <a:r>
              <a:rPr lang="ru-RU" b="1" dirty="0" smtClean="0"/>
              <a:t>Звенигородская и другие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574" y="1680653"/>
            <a:ext cx="1694373" cy="185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19200" y="4559808"/>
            <a:ext cx="10229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 этот же ряд топонимов входит и Коломенская улица, напоминающая о городе Коломне. С того же времени, с 1887 г., существует и общая по Коломенской улице нумерация домов, </a:t>
            </a:r>
            <a:r>
              <a:rPr lang="ru-RU" sz="2400" b="1" dirty="0" smtClean="0"/>
              <a:t>№№ </a:t>
            </a:r>
            <a:r>
              <a:rPr lang="ru-RU" sz="2400" b="1" dirty="0"/>
              <a:t>1–45, 2–46.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22574" y="3706368"/>
            <a:ext cx="1903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Анна </a:t>
            </a:r>
            <a:r>
              <a:rPr lang="ru-RU" b="1" dirty="0" err="1" smtClean="0"/>
              <a:t>Иоановна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0721844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421" y="1086293"/>
            <a:ext cx="9368725" cy="49890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8435" y="3038959"/>
            <a:ext cx="1006583" cy="10065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16348" y="767166"/>
            <a:ext cx="3470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План Московской части 1910г.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7322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55648" y="755905"/>
            <a:ext cx="8522208" cy="6949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История названия улицы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50976" y="1499617"/>
            <a:ext cx="10424160" cy="4375722"/>
          </a:xfrm>
        </p:spPr>
        <p:txBody>
          <a:bodyPr>
            <a:normAutofit/>
          </a:bodyPr>
          <a:lstStyle/>
          <a:p>
            <a:r>
              <a:rPr lang="ru-RU" sz="2000" b="1" dirty="0"/>
              <a:t>Коломна - город, давший название нашей улице, районный центр и город областного подчинения Московской области. Расположен он к юго-востоку от Москвы, у слияния рек Оки и Москвы, в 114 километрах от Москвы по железной дороге к Рязани. Коломна является одним из древнейших русских городов. Впервые Коломна упомянута в летописи под 1177 годом; эта дата считается годом его основания. Считается, что название города финно-угорского происхождения, из финского «</a:t>
            </a:r>
            <a:r>
              <a:rPr lang="ru-RU" sz="2000" b="1" dirty="0" err="1"/>
              <a:t>колм</a:t>
            </a:r>
            <a:r>
              <a:rPr lang="ru-RU" sz="2000" b="1" dirty="0"/>
              <a:t>» - могила, кладбище. Другая версия  о происхождении названия из русского диалектного слова «</a:t>
            </a:r>
            <a:r>
              <a:rPr lang="ru-RU" sz="2000" b="1" dirty="0" err="1"/>
              <a:t>коломень</a:t>
            </a:r>
            <a:r>
              <a:rPr lang="ru-RU" sz="2000" b="1" dirty="0"/>
              <a:t>» - соседство, окрестности.</a:t>
            </a:r>
            <a:endParaRPr lang="ru-RU" sz="2000" dirty="0"/>
          </a:p>
          <a:p>
            <a:pPr marL="0" indent="0">
              <a:buNone/>
            </a:pPr>
            <a:r>
              <a:rPr lang="ru-RU" sz="2000" b="1" dirty="0"/>
              <a:t>              </a:t>
            </a:r>
            <a:endParaRPr lang="ru-RU" sz="2000" b="1" dirty="0" smtClean="0"/>
          </a:p>
        </p:txBody>
      </p:sp>
      <p:sp>
        <p:nvSpPr>
          <p:cNvPr id="4" name="AutoShape 2" descr="https://upload.wikimedia.org/wikipedia/commons/thumb/0/0c/Kolomna_Cemter_0065.jpg/800px-Kolomna_Cemter_006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019" y="4094627"/>
            <a:ext cx="3903281" cy="191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809" y="4289173"/>
            <a:ext cx="1238573" cy="123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5642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9056" y="1902750"/>
            <a:ext cx="70518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Коломенская улица входила последовательно в состав районов </a:t>
            </a:r>
            <a:r>
              <a:rPr lang="ru-RU" sz="2000" b="1" dirty="0" smtClean="0"/>
              <a:t>1-го </a:t>
            </a:r>
            <a:r>
              <a:rPr lang="ru-RU" sz="2000" b="1" dirty="0"/>
              <a:t>Городского (1919–1922), Центрального Городского </a:t>
            </a:r>
            <a:r>
              <a:rPr lang="ru-RU" sz="2000" b="1" dirty="0" smtClean="0"/>
              <a:t>(</a:t>
            </a:r>
            <a:r>
              <a:rPr lang="ru-RU" sz="2000" b="1" dirty="0"/>
              <a:t>1922–1930), Центрального (1930–1936), Фрунзенского </a:t>
            </a:r>
            <a:r>
              <a:rPr lang="ru-RU" sz="2000" b="1" dirty="0" smtClean="0"/>
              <a:t>(</a:t>
            </a:r>
            <a:r>
              <a:rPr lang="ru-RU" sz="2000" b="1" dirty="0"/>
              <a:t>1936–1967), Куйбышевского (1967–1994), Центрального (с 1994). </a:t>
            </a:r>
            <a:endParaRPr lang="ru-RU" sz="2000" b="1" dirty="0" smtClean="0"/>
          </a:p>
          <a:p>
            <a:r>
              <a:rPr lang="ru-RU" sz="2000" b="1" dirty="0" smtClean="0"/>
              <a:t>В </a:t>
            </a:r>
            <a:r>
              <a:rPr lang="ru-RU" sz="2000" b="1" dirty="0"/>
              <a:t>советские годы улица ни разу не подвергалась переименованию</a:t>
            </a:r>
            <a:r>
              <a:rPr lang="ru-RU" sz="2000" b="1" dirty="0" smtClean="0"/>
              <a:t>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982663"/>
            <a:ext cx="9601200" cy="67468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Застройка Коломенской улицы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621" y="1816607"/>
            <a:ext cx="3210686" cy="24104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9056" y="4315344"/>
            <a:ext cx="1014374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Основная  застройка улицы приходится на конец  Х</a:t>
            </a:r>
            <a:r>
              <a:rPr lang="en-US" sz="2000" b="1" dirty="0"/>
              <a:t>I</a:t>
            </a:r>
            <a:r>
              <a:rPr lang="ru-RU" sz="2000" b="1" dirty="0"/>
              <a:t>Х - начало  ХХ вв. </a:t>
            </a:r>
            <a:r>
              <a:rPr lang="ru-RU" sz="2000" b="1" dirty="0" smtClean="0"/>
              <a:t>Постройки</a:t>
            </a:r>
            <a:r>
              <a:rPr lang="ru-RU" sz="2000" b="1" dirty="0"/>
              <a:t>, в основном, представляли собой доходные дома. Во время Великой Отечественной войны был разрушен дом №30, на месте которого в последствии было возведено новое здание. В советское и постсоветское время здесь построено всего несколько зданий. До 60-х годов улица была замощена брусчаткой.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54973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27313" y="803485"/>
            <a:ext cx="480447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Доходный дом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— это многоквартирное здание, построенное специально для сдачи квартир в аренду с целью получения дохода для владельца. Первые этажи часто занимали магазины, салоны, конторы. На вторых и третьих этажах жили состоятельные жильцы 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промышленники, банкиры, купцы. Верхние этажи и мансарды сдавали менее обеспеченным жильцам — студентам, отставным военным, разночинцам.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Владельцы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часто получали доход от сдачи помещений, а несколько комнат или весь этаж мог занимать сам собственник. Доходные дома почти всегда носили имя владельца. </a:t>
            </a:r>
            <a:endParaRPr lang="ru-RU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После революции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доходные дома были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национализированы,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а квартиры в них превратили в коммунальные. 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83189" y="2666758"/>
            <a:ext cx="567185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Доходные дома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 Коломенской улице, в основном, построены в архитектурных стилях 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эклектика и  модерн. 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2000" b="1" i="1" dirty="0">
                <a:solidFill>
                  <a:srgbClr val="0070C0"/>
                </a:solidFill>
              </a:rPr>
              <a:t>Эклектика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— смешение элементов разных исторических стилей: барокко, ренессанса, готики,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ампира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(дома №7,11) </a:t>
            </a:r>
            <a:r>
              <a:rPr lang="ru-RU" sz="2000" b="1" i="1" dirty="0" smtClean="0">
                <a:solidFill>
                  <a:srgbClr val="0070C0"/>
                </a:solidFill>
              </a:rPr>
              <a:t>Модерн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-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волнообразные линии, растительные орнаменты, витражи, кованые балконы,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асимметрия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(дома №13,44)</a:t>
            </a:r>
          </a:p>
          <a:p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Фасады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часто украшались лепниной, балконами,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эркерами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629" y="669081"/>
            <a:ext cx="3734042" cy="19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1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90016" y="1865376"/>
            <a:ext cx="6449568" cy="207264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                                               </a:t>
            </a:r>
            <a:r>
              <a:rPr lang="ru-RU" sz="2400" b="1" u="sng" dirty="0" smtClean="0"/>
              <a:t>Дом </a:t>
            </a:r>
            <a:r>
              <a:rPr lang="ru-RU" sz="2400" b="1" u="sng" dirty="0"/>
              <a:t>№ 1/15.  </a:t>
            </a:r>
            <a:r>
              <a:rPr lang="ru-RU" sz="2400" b="1" u="sng" dirty="0" smtClean="0"/>
              <a:t/>
            </a:r>
            <a:br>
              <a:rPr lang="ru-RU" sz="2400" b="1" u="sng" dirty="0" smtClean="0"/>
            </a:br>
            <a:r>
              <a:rPr lang="ru-RU" sz="2400" b="1" dirty="0">
                <a:latin typeface="+mn-lt"/>
                <a:ea typeface="+mn-ea"/>
                <a:cs typeface="+mn-cs"/>
              </a:rPr>
              <a:t>В доме в квартире №4 находится мемориальный музей-квартира </a:t>
            </a:r>
            <a:r>
              <a:rPr lang="ru-RU" sz="2400" b="1" i="1" dirty="0" smtClean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Льва </a:t>
            </a:r>
            <a:r>
              <a:rPr lang="ru-RU" sz="2400" b="1" i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Николаевича Гумилёва </a:t>
            </a:r>
            <a:r>
              <a:rPr lang="ru-RU" sz="2400" b="1" dirty="0">
                <a:latin typeface="+mn-lt"/>
                <a:ea typeface="+mn-ea"/>
                <a:cs typeface="+mn-cs"/>
              </a:rPr>
              <a:t>(1912–1992), филиал Государственного музея Анны Ахматовой в Фонтанном Доме, который    был открыт осенью 2004 года</a:t>
            </a:r>
            <a:r>
              <a:rPr lang="ru-RU" sz="2400" b="1" dirty="0" smtClean="0">
                <a:latin typeface="+mn-lt"/>
                <a:ea typeface="+mn-ea"/>
                <a:cs typeface="+mn-cs"/>
              </a:rPr>
              <a:t>.</a:t>
            </a:r>
            <a:r>
              <a:rPr lang="ru-RU" sz="2400" b="1" dirty="0"/>
              <a:t> </a:t>
            </a:r>
            <a:r>
              <a:rPr lang="ru-RU" sz="2400" b="1" dirty="0" err="1"/>
              <a:t>Л.Н.Гумилёв</a:t>
            </a:r>
            <a:r>
              <a:rPr lang="ru-RU" sz="2400" b="1" dirty="0" smtClean="0"/>
              <a:t> - известный ученый-историк, географ, этнолог </a:t>
            </a:r>
            <a:r>
              <a:rPr lang="ru-RU" sz="2400" b="1" dirty="0"/>
              <a:t>и </a:t>
            </a:r>
            <a:r>
              <a:rPr lang="ru-RU" sz="2400" b="1" dirty="0" smtClean="0"/>
              <a:t>тюрколог жил </a:t>
            </a:r>
            <a:r>
              <a:rPr lang="ru-RU" sz="2400" b="1" dirty="0"/>
              <a:t>в этом доме </a:t>
            </a:r>
            <a:r>
              <a:rPr lang="ru-RU" sz="2400" b="1" dirty="0" smtClean="0"/>
              <a:t>с 1990 </a:t>
            </a:r>
            <a:r>
              <a:rPr lang="ru-RU" sz="2400" b="1" dirty="0"/>
              <a:t>по 1992 год.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>
                <a:latin typeface="+mn-lt"/>
                <a:ea typeface="+mn-ea"/>
                <a:cs typeface="+mn-cs"/>
              </a:rPr>
              <a:t/>
            </a:r>
            <a:br>
              <a:rPr lang="ru-RU" sz="2400" b="1" dirty="0">
                <a:latin typeface="+mn-lt"/>
                <a:ea typeface="+mn-ea"/>
                <a:cs typeface="+mn-cs"/>
              </a:rPr>
            </a:br>
            <a:r>
              <a:rPr lang="ru-RU" sz="2700" b="1" dirty="0"/>
              <a:t/>
            </a:r>
            <a:br>
              <a:rPr lang="ru-RU" sz="2700" b="1" dirty="0"/>
            </a:br>
            <a:endParaRPr lang="ru-RU" sz="2700" b="1" dirty="0"/>
          </a:p>
        </p:txBody>
      </p:sp>
      <p:pic>
        <p:nvPicPr>
          <p:cNvPr id="5" name="Объект 4" descr="C:\Documents and Settings\User\Local Settings\Temporary Internet Files\Content.Word\DSC03888_a_a.jpg"/>
          <p:cNvPicPr>
            <a:picLocks noGrp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585" y="2213396"/>
            <a:ext cx="3570287" cy="30305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755904" y="4303776"/>
            <a:ext cx="6583680" cy="21092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   </a:t>
            </a:r>
            <a:r>
              <a:rPr lang="ru-RU" sz="2200" b="1" dirty="0" smtClean="0"/>
              <a:t>В </a:t>
            </a:r>
            <a:r>
              <a:rPr lang="ru-RU" sz="2200" b="1" dirty="0"/>
              <a:t>1877 г. в доме жил </a:t>
            </a:r>
            <a:r>
              <a:rPr lang="ru-RU" sz="2200" b="1" i="1" dirty="0">
                <a:ln w="3175" cmpd="sng">
                  <a:noFill/>
                </a:ln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Николай Семёнович Лесков </a:t>
            </a:r>
            <a:r>
              <a:rPr lang="ru-RU" sz="2200" b="1" dirty="0"/>
              <a:t>- русский писатель, публицист, литературный критик, хорошо известный нам по сказу </a:t>
            </a:r>
            <a:r>
              <a:rPr lang="ru-RU" sz="2200" b="1" dirty="0" smtClean="0"/>
              <a:t>«Сказ о тульском косом Левше и о стальной блохе» и </a:t>
            </a:r>
            <a:r>
              <a:rPr lang="ru-RU" sz="2200" b="1" dirty="0"/>
              <a:t>сборнику рассказов «Праведники</a:t>
            </a:r>
            <a:r>
              <a:rPr lang="ru-RU" sz="2200" b="1" dirty="0" smtClean="0"/>
              <a:t>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896630"/>
            <a:ext cx="10229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Интересные дома и знаменитые жители улицы Коломенской</a:t>
            </a:r>
            <a:endParaRPr lang="ru-RU" sz="2800" b="1" dirty="0"/>
          </a:p>
        </p:txBody>
      </p:sp>
      <p:sp>
        <p:nvSpPr>
          <p:cNvPr id="3" name="5-конечная звезда 2">
            <a:hlinkClick r:id="rId3"/>
          </p:cNvPr>
          <p:cNvSpPr/>
          <p:nvPr/>
        </p:nvSpPr>
        <p:spPr>
          <a:xfrm>
            <a:off x="10470524" y="5434885"/>
            <a:ext cx="697348" cy="63106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>
            <a:hlinkClick r:id="rId4"/>
          </p:cNvPr>
          <p:cNvSpPr/>
          <p:nvPr/>
        </p:nvSpPr>
        <p:spPr>
          <a:xfrm>
            <a:off x="8770513" y="5486400"/>
            <a:ext cx="643943" cy="47651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0320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210" y="866467"/>
            <a:ext cx="3851329" cy="52759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49" y="798063"/>
            <a:ext cx="3881443" cy="5261773"/>
          </a:xfrm>
          <a:prstGeom prst="rect">
            <a:avLst/>
          </a:prstGeom>
        </p:spPr>
      </p:pic>
      <p:pic>
        <p:nvPicPr>
          <p:cNvPr id="1026" name="Picture 2" descr="https://p2.citywalls.ru/photo_6-6878.jpg?mt=12736258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882" y="1989722"/>
            <a:ext cx="2239300" cy="333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4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92481" y="1352276"/>
            <a:ext cx="8749653" cy="988589"/>
          </a:xfrm>
        </p:spPr>
        <p:txBody>
          <a:bodyPr>
            <a:noAutofit/>
          </a:bodyPr>
          <a:lstStyle/>
          <a:p>
            <a:r>
              <a:rPr lang="ru-RU" sz="2400" b="1" u="sng" dirty="0" smtClean="0"/>
              <a:t>Дом №3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Доходный </a:t>
            </a:r>
            <a:r>
              <a:rPr lang="ru-RU" sz="2000" b="1" dirty="0"/>
              <a:t>дом, построен в 1857-1859 годах, архитекторы- Самсонов П. С., </a:t>
            </a:r>
            <a:r>
              <a:rPr lang="ru-RU" sz="2000" b="1" dirty="0" err="1"/>
              <a:t>Дипнер</a:t>
            </a:r>
            <a:r>
              <a:rPr lang="ru-RU" sz="2000" b="1" dirty="0"/>
              <a:t> Ф. А.</a:t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768096" y="2377440"/>
            <a:ext cx="6412992" cy="3730752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В 1900 г. здесь, после </a:t>
            </a:r>
            <a:r>
              <a:rPr lang="ru-RU" b="1" dirty="0" smtClean="0"/>
              <a:t> 9 </a:t>
            </a:r>
            <a:r>
              <a:rPr lang="ru-RU" b="1" dirty="0"/>
              <a:t>лет учебы в Петербургском театральном училище, жила вместе с матерью </a:t>
            </a:r>
            <a:r>
              <a:rPr lang="ru-RU" b="1" i="1" dirty="0">
                <a:solidFill>
                  <a:schemeClr val="accent3"/>
                </a:solidFill>
              </a:rPr>
              <a:t>Анна Матвеевна (по театру Павловна) Павлова</a:t>
            </a:r>
            <a:r>
              <a:rPr lang="ru-RU" b="1" dirty="0"/>
              <a:t> - гениальная русская балерина, «крылатый гений балетного искусства». </a:t>
            </a:r>
            <a:endParaRPr lang="ru-RU" b="1" dirty="0" smtClean="0"/>
          </a:p>
          <a:p>
            <a:r>
              <a:rPr lang="ru-RU" b="1" dirty="0" smtClean="0"/>
              <a:t>В </a:t>
            </a:r>
            <a:r>
              <a:rPr lang="ru-RU" b="1" dirty="0"/>
              <a:t>1905 г. в доме в кв.3 проживал поэт, прозаик, драматург, писатель, фольклорист, краевед, профессор и литературовед </a:t>
            </a:r>
            <a:r>
              <a:rPr lang="ru-RU" b="1" i="1" dirty="0">
                <a:solidFill>
                  <a:schemeClr val="accent3"/>
                </a:solidFill>
              </a:rPr>
              <a:t>Алексей Николаевич </a:t>
            </a:r>
            <a:r>
              <a:rPr lang="ru-RU" b="1" i="1" dirty="0" err="1">
                <a:solidFill>
                  <a:schemeClr val="accent3"/>
                </a:solidFill>
              </a:rPr>
              <a:t>Мошин</a:t>
            </a:r>
            <a:r>
              <a:rPr lang="ru-RU" b="1" i="1" dirty="0">
                <a:solidFill>
                  <a:schemeClr val="accent3"/>
                </a:solidFill>
              </a:rPr>
              <a:t>.  </a:t>
            </a:r>
            <a:endParaRPr lang="ru-RU" i="1" dirty="0">
              <a:solidFill>
                <a:schemeClr val="accent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2481" y="829056"/>
            <a:ext cx="10680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</a:p>
        </p:txBody>
      </p:sp>
      <p:pic>
        <p:nvPicPr>
          <p:cNvPr id="7" name="Рисунок 6" descr="C:\Documents and Settings\User\Local Settings\Temporary Internet Files\Content.Word\(Изображение JPEG, 1078 × 814 пикселов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388" y="1352276"/>
            <a:ext cx="1825285" cy="2786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Объект 4" descr="C:\Documents and Settings\User\Local Settings\Temporary Internet Files\Content.Word\61833178c72a982c4037d83c35792c09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204" y="2800377"/>
            <a:ext cx="2081930" cy="32124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5-конечная звезда 2">
            <a:hlinkClick r:id="rId4"/>
          </p:cNvPr>
          <p:cNvSpPr/>
          <p:nvPr/>
        </p:nvSpPr>
        <p:spPr>
          <a:xfrm>
            <a:off x="6413679" y="5396248"/>
            <a:ext cx="608913" cy="6165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5-конечная звезда 4">
            <a:hlinkClick r:id="rId5"/>
          </p:cNvPr>
          <p:cNvSpPr/>
          <p:nvPr/>
        </p:nvSpPr>
        <p:spPr>
          <a:xfrm>
            <a:off x="10431887" y="5203065"/>
            <a:ext cx="669702" cy="6825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760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978" y="867904"/>
            <a:ext cx="2252921" cy="27089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762" y="867904"/>
            <a:ext cx="2842746" cy="25804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3600" y="3687790"/>
            <a:ext cx="1626939" cy="23634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4427" y="1584943"/>
            <a:ext cx="5223972" cy="37268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7858" y="1162373"/>
            <a:ext cx="40373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  <a:r>
              <a:rPr lang="ru-RU" sz="2000" b="1" dirty="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Умирающий лебедь». 1917г.</a:t>
            </a:r>
            <a:endParaRPr lang="ru-RU" sz="2000" b="1" dirty="0">
              <a:ln w="3175" cmpd="sng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971" y="3687790"/>
            <a:ext cx="1912717" cy="244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2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92481" y="1352276"/>
            <a:ext cx="8749653" cy="988589"/>
          </a:xfrm>
        </p:spPr>
        <p:txBody>
          <a:bodyPr>
            <a:noAutofit/>
          </a:bodyPr>
          <a:lstStyle/>
          <a:p>
            <a:r>
              <a:rPr lang="ru-RU" sz="2400" b="1" u="sng" dirty="0" smtClean="0"/>
              <a:t>Дом №6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074420" y="1794510"/>
            <a:ext cx="7589520" cy="431368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В середине XIX века участок №6  принадлежал почетному гражданину </a:t>
            </a:r>
            <a:r>
              <a:rPr lang="ru-RU" b="1" dirty="0" err="1"/>
              <a:t>В.Г.Самсонову</a:t>
            </a:r>
            <a:r>
              <a:rPr lang="ru-RU" b="1" dirty="0"/>
              <a:t> и здесь находился дровяной </a:t>
            </a:r>
            <a:r>
              <a:rPr lang="ru-RU" b="1" dirty="0" smtClean="0"/>
              <a:t>двор. </a:t>
            </a:r>
            <a:r>
              <a:rPr lang="ru-RU" b="1" dirty="0"/>
              <a:t>Этот участок </a:t>
            </a:r>
            <a:r>
              <a:rPr lang="ru-RU" b="1" dirty="0" smtClean="0"/>
              <a:t>составлял </a:t>
            </a:r>
            <a:r>
              <a:rPr lang="ru-RU" b="1" dirty="0"/>
              <a:t>единое домовладение с участком, выходящим на Лиговский </a:t>
            </a:r>
            <a:r>
              <a:rPr lang="ru-RU" b="1" dirty="0" smtClean="0"/>
              <a:t>канал.</a:t>
            </a:r>
          </a:p>
          <a:p>
            <a:pPr marL="0" indent="0">
              <a:buNone/>
            </a:pPr>
            <a:r>
              <a:rPr lang="ru-RU" b="1" dirty="0" smtClean="0"/>
              <a:t> На участке в </a:t>
            </a:r>
            <a:r>
              <a:rPr lang="ru-RU" b="1" dirty="0"/>
              <a:t>1954 - 1955 гг</a:t>
            </a:r>
            <a:r>
              <a:rPr lang="ru-RU" b="1" dirty="0" smtClean="0"/>
              <a:t>. было построено по </a:t>
            </a:r>
            <a:r>
              <a:rPr lang="ru-RU" b="1" dirty="0"/>
              <a:t>индивидуальному проекту, разработанному и осуществленному талантливым ленинградским архитектором </a:t>
            </a:r>
            <a:r>
              <a:rPr lang="ru-RU" b="1" i="1" dirty="0">
                <a:solidFill>
                  <a:schemeClr val="accent3"/>
                </a:solidFill>
              </a:rPr>
              <a:t>Лазарем Марковичем </a:t>
            </a:r>
            <a:r>
              <a:rPr lang="ru-RU" b="1" i="1" dirty="0" err="1">
                <a:solidFill>
                  <a:schemeClr val="accent3"/>
                </a:solidFill>
              </a:rPr>
              <a:t>Хидекелем</a:t>
            </a:r>
            <a:r>
              <a:rPr lang="ru-RU" b="1" i="1" dirty="0">
                <a:solidFill>
                  <a:schemeClr val="accent3"/>
                </a:solidFill>
              </a:rPr>
              <a:t> </a:t>
            </a:r>
            <a:r>
              <a:rPr lang="ru-RU" b="1" i="1" dirty="0" smtClean="0">
                <a:solidFill>
                  <a:schemeClr val="accent3"/>
                </a:solidFill>
              </a:rPr>
              <a:t>, </a:t>
            </a:r>
            <a:r>
              <a:rPr lang="ru-RU" b="1" dirty="0" smtClean="0">
                <a:solidFill>
                  <a:schemeClr val="tx1"/>
                </a:solidFill>
              </a:rPr>
              <a:t>здание школы №294. </a:t>
            </a:r>
            <a:r>
              <a:rPr lang="ru-RU" b="1" dirty="0"/>
              <a:t>П</a:t>
            </a:r>
            <a:r>
              <a:rPr lang="ru-RU" b="1" dirty="0" smtClean="0"/>
              <a:t>остроено </a:t>
            </a:r>
            <a:r>
              <a:rPr lang="ru-RU" b="1" dirty="0"/>
              <a:t>в стиле </a:t>
            </a:r>
            <a:r>
              <a:rPr lang="ru-RU" b="1" i="1" dirty="0">
                <a:solidFill>
                  <a:srgbClr val="0070C0"/>
                </a:solidFill>
              </a:rPr>
              <a:t>неоклассицизма</a:t>
            </a:r>
            <a:r>
              <a:rPr lang="ru-RU" b="1" dirty="0"/>
              <a:t>: простая прямоугольная форма плана; строгая симметрия главного фасада; первый и второй этажи рустованы; на втором этаже - окна с полуциркульными завершениями; на верхних этажах фасада - колонны.</a:t>
            </a:r>
          </a:p>
          <a:p>
            <a:pPr marL="0" indent="0">
              <a:buNone/>
            </a:pPr>
            <a:endParaRPr lang="ru-RU" i="1" dirty="0">
              <a:solidFill>
                <a:schemeClr val="accent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2481" y="829056"/>
            <a:ext cx="10680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</a:p>
        </p:txBody>
      </p:sp>
      <p:pic>
        <p:nvPicPr>
          <p:cNvPr id="5" name="Рисунок 4" descr="C:\Documents and Settings\User\Рабочий стол\i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520" y="2286000"/>
            <a:ext cx="2628900" cy="2343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68938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56132" y="1389889"/>
            <a:ext cx="5966460" cy="755904"/>
          </a:xfrm>
        </p:spPr>
        <p:txBody>
          <a:bodyPr>
            <a:normAutofit fontScale="90000"/>
          </a:bodyPr>
          <a:lstStyle/>
          <a:p>
            <a:r>
              <a:rPr lang="ru-RU" sz="2200" b="1" u="sng" dirty="0"/>
              <a:t>Дом </a:t>
            </a:r>
            <a:r>
              <a:rPr lang="ru-RU" sz="2200" b="1" u="sng" dirty="0" smtClean="0"/>
              <a:t>№7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200" b="1" dirty="0" smtClean="0"/>
              <a:t> </a:t>
            </a:r>
            <a:r>
              <a:rPr lang="ru-RU" sz="2200" b="1" dirty="0"/>
              <a:t>О</a:t>
            </a:r>
            <a:r>
              <a:rPr lang="ru-RU" sz="2200" b="1" dirty="0" smtClean="0"/>
              <a:t>бразец </a:t>
            </a:r>
            <a:r>
              <a:rPr lang="ru-RU" sz="2200" b="1" dirty="0"/>
              <a:t>архитектуры эклектики, построен в 1880 г. по проекту архитектора </a:t>
            </a:r>
            <a:r>
              <a:rPr lang="ru-RU" sz="2200" b="1" dirty="0" err="1"/>
              <a:t>Х.Х.Тацки</a:t>
            </a:r>
            <a:r>
              <a:rPr lang="ru-RU" sz="2200" b="1" dirty="0" smtClean="0"/>
              <a:t>.</a:t>
            </a:r>
            <a:endParaRPr lang="ru-RU" sz="2200" b="1" dirty="0"/>
          </a:p>
        </p:txBody>
      </p:sp>
      <p:pic>
        <p:nvPicPr>
          <p:cNvPr id="5" name="Объект 4" descr="C:\Documents and Settings\User\Рабочий стол\DSC07443_a_a.jpg"/>
          <p:cNvPicPr>
            <a:picLocks noGrp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393" y="1611122"/>
            <a:ext cx="3824287" cy="3606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768096" y="2255520"/>
            <a:ext cx="6412992" cy="3852672"/>
          </a:xfrm>
        </p:spPr>
        <p:txBody>
          <a:bodyPr>
            <a:normAutofit fontScale="92500" lnSpcReduction="10000"/>
          </a:bodyPr>
          <a:lstStyle/>
          <a:p>
            <a:r>
              <a:rPr lang="ru-RU" sz="2200" b="1" dirty="0"/>
              <a:t>На доме висит мемориальная доска, сообщающая о том, что здесь жил 30 лет и скончался в 1910 г. </a:t>
            </a:r>
            <a:r>
              <a:rPr lang="ru-RU" sz="2200" b="1" i="1" dirty="0" err="1">
                <a:solidFill>
                  <a:schemeClr val="accent3"/>
                </a:solidFill>
              </a:rPr>
              <a:t>Милий</a:t>
            </a:r>
            <a:r>
              <a:rPr lang="ru-RU" sz="2200" b="1" i="1" dirty="0">
                <a:solidFill>
                  <a:schemeClr val="accent3"/>
                </a:solidFill>
              </a:rPr>
              <a:t> Алексеевич Балакирев</a:t>
            </a:r>
            <a:r>
              <a:rPr lang="ru-RU" sz="2200" b="1" dirty="0"/>
              <a:t> - композитор, основатель объединения молодых </a:t>
            </a:r>
            <a:r>
              <a:rPr lang="ru-RU" sz="2200" b="1" dirty="0" smtClean="0"/>
              <a:t>музыкантов "</a:t>
            </a:r>
            <a:r>
              <a:rPr lang="ru-RU" sz="2200" b="1" dirty="0"/>
              <a:t>Могучая кучка". </a:t>
            </a:r>
            <a:endParaRPr lang="ru-RU" sz="2200" b="1" dirty="0" smtClean="0"/>
          </a:p>
          <a:p>
            <a:r>
              <a:rPr lang="ru-RU" sz="2200" b="1" dirty="0" smtClean="0"/>
              <a:t>В доме </a:t>
            </a:r>
            <a:r>
              <a:rPr lang="ru-RU" sz="2200" b="1" dirty="0"/>
              <a:t>снимали квартиру основатели марксистского кружка «технологов» </a:t>
            </a:r>
            <a:r>
              <a:rPr lang="ru-RU" sz="2200" b="1" i="1" dirty="0">
                <a:solidFill>
                  <a:schemeClr val="accent3"/>
                </a:solidFill>
              </a:rPr>
              <a:t>Кржижановский Глеб Максимилианович</a:t>
            </a:r>
            <a:r>
              <a:rPr lang="ru-RU" sz="2200" b="1" dirty="0"/>
              <a:t>- впоследствии выдающийся государственный деятель и академик, и  </a:t>
            </a:r>
            <a:r>
              <a:rPr lang="ru-RU" sz="2200" b="1" i="1" dirty="0">
                <a:solidFill>
                  <a:schemeClr val="accent3"/>
                </a:solidFill>
              </a:rPr>
              <a:t>Старков Василий Васильевич</a:t>
            </a:r>
            <a:r>
              <a:rPr lang="ru-RU" sz="2200" b="1" dirty="0"/>
              <a:t>, революционер, в последствии инженер на электростанциях. </a:t>
            </a:r>
            <a:endParaRPr lang="ru-RU" sz="2200" dirty="0"/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92481" y="829056"/>
            <a:ext cx="10680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</a:p>
        </p:txBody>
      </p:sp>
      <p:sp>
        <p:nvSpPr>
          <p:cNvPr id="3" name="5-конечная звезда 2">
            <a:hlinkClick r:id="rId3"/>
          </p:cNvPr>
          <p:cNvSpPr/>
          <p:nvPr/>
        </p:nvSpPr>
        <p:spPr>
          <a:xfrm>
            <a:off x="7508383" y="5422006"/>
            <a:ext cx="579549" cy="57954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5-конечная звезда 6">
            <a:hlinkClick r:id="rId4"/>
          </p:cNvPr>
          <p:cNvSpPr/>
          <p:nvPr/>
        </p:nvSpPr>
        <p:spPr>
          <a:xfrm>
            <a:off x="8963696" y="5447763"/>
            <a:ext cx="618186" cy="66042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5-конечная звезда 7">
            <a:hlinkClick r:id="rId5"/>
          </p:cNvPr>
          <p:cNvSpPr/>
          <p:nvPr/>
        </p:nvSpPr>
        <p:spPr>
          <a:xfrm>
            <a:off x="10393251" y="5422006"/>
            <a:ext cx="669701" cy="68618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281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182" y="720672"/>
            <a:ext cx="2371147" cy="316464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1393" y="3498061"/>
            <a:ext cx="2063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202122"/>
                </a:solidFill>
                <a:latin typeface="Arial" panose="020B0604020202020204" pitchFamily="34" charset="0"/>
              </a:rPr>
              <a:t>М. Балакирев, </a:t>
            </a:r>
            <a:endParaRPr lang="ru-RU" sz="1400" b="1" dirty="0" smtClean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202122"/>
                </a:solidFill>
                <a:latin typeface="Arial" panose="020B0604020202020204" pitchFamily="34" charset="0"/>
              </a:rPr>
              <a:t>1860-е </a:t>
            </a:r>
            <a:r>
              <a:rPr lang="ru-RU" sz="1400" b="1" dirty="0">
                <a:solidFill>
                  <a:srgbClr val="202122"/>
                </a:solidFill>
                <a:latin typeface="Arial" panose="020B0604020202020204" pitchFamily="34" charset="0"/>
              </a:rPr>
              <a:t>годы</a:t>
            </a:r>
            <a:endParaRPr lang="ru-RU" sz="1400" b="1" dirty="0"/>
          </a:p>
        </p:txBody>
      </p:sp>
      <p:pic>
        <p:nvPicPr>
          <p:cNvPr id="1026" name="Picture 2" descr="https://ethnospb.ru/photo/people/f14ad0c99831dee411f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959" y="4014060"/>
            <a:ext cx="1665965" cy="204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933" y="1847577"/>
            <a:ext cx="2200645" cy="33009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b="17220"/>
          <a:stretch/>
        </p:blipFill>
        <p:spPr>
          <a:xfrm>
            <a:off x="6274577" y="720672"/>
            <a:ext cx="2153984" cy="29059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3844" y="3122908"/>
            <a:ext cx="3020313" cy="294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2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390650"/>
            <a:ext cx="5967413" cy="755650"/>
          </a:xfrm>
        </p:spPr>
        <p:txBody>
          <a:bodyPr>
            <a:normAutofit fontScale="90000"/>
          </a:bodyPr>
          <a:lstStyle/>
          <a:p>
            <a:r>
              <a:rPr lang="ru-RU" sz="3100" b="1" u="sng" dirty="0"/>
              <a:t>Дом </a:t>
            </a:r>
            <a:r>
              <a:rPr lang="ru-RU" sz="3100" b="1" u="sng" dirty="0" smtClean="0"/>
              <a:t>№7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2200" b="1" dirty="0" smtClean="0"/>
              <a:t> </a:t>
            </a:r>
            <a:endParaRPr lang="ru-RU" sz="22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940158" y="1804988"/>
            <a:ext cx="7766262" cy="2206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На стене этого же дома установлена </a:t>
            </a:r>
            <a:r>
              <a:rPr lang="ru-RU" b="1" dirty="0"/>
              <a:t>гранитная мемориальная доска с текстом: </a:t>
            </a:r>
            <a:r>
              <a:rPr lang="ru-RU" b="1" dirty="0" smtClean="0"/>
              <a:t> </a:t>
            </a:r>
            <a:r>
              <a:rPr lang="ru-RU" b="1" dirty="0"/>
              <a:t>«</a:t>
            </a:r>
            <a:r>
              <a:rPr lang="ru-RU" b="1" i="1" dirty="0"/>
              <a:t>В этом доме, в квартире Г. М. Кржижановского, в 1895 году под руководством В. И. Ленина проходили нелегальные собрания петербургских социал-демократов</a:t>
            </a:r>
            <a:r>
              <a:rPr lang="ru-RU" b="1" dirty="0"/>
              <a:t>».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53089" y="621887"/>
            <a:ext cx="10680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</a:p>
        </p:txBody>
      </p:sp>
      <p:pic>
        <p:nvPicPr>
          <p:cNvPr id="7" name="Рисунок 6" descr="C:\Documents and Settings\User\Local Settings\Temporary Internet Files\Content.Word\Vladimir_Lenin_(cropped_3-4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544" y="1352276"/>
            <a:ext cx="2049589" cy="27320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92481" y="4084320"/>
            <a:ext cx="103997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0070C0"/>
                </a:solidFill>
              </a:rPr>
              <a:t>Владимир Ильич Ленин (Ульянов) </a:t>
            </a:r>
            <a:r>
              <a:rPr lang="ru-RU" sz="2400" b="1" dirty="0"/>
              <a:t>- российский </a:t>
            </a:r>
            <a:r>
              <a:rPr lang="ru-RU" sz="2400" b="1" dirty="0" smtClean="0"/>
              <a:t>революционер, </a:t>
            </a:r>
            <a:r>
              <a:rPr lang="ru-RU" sz="2400" b="1" dirty="0"/>
              <a:t>крупный теоретик марксизма, советский политический и государственный деятель, создатель партии большевиков, первый председатель Совета народных </a:t>
            </a:r>
            <a:r>
              <a:rPr lang="ru-RU" sz="2400" b="1" dirty="0" smtClean="0"/>
              <a:t>комиссаров РСФСР и Совета Народных комиссаров СССР, </a:t>
            </a:r>
            <a:r>
              <a:rPr lang="ru-RU" sz="2400" b="1" dirty="0"/>
              <a:t>создатель первого в мировой истории социалистического </a:t>
            </a:r>
            <a:r>
              <a:rPr lang="ru-RU" sz="2400" b="1" dirty="0" smtClean="0"/>
              <a:t>государства</a:t>
            </a:r>
            <a:endParaRPr lang="ru-RU" sz="2400" dirty="0"/>
          </a:p>
        </p:txBody>
      </p:sp>
      <p:sp>
        <p:nvSpPr>
          <p:cNvPr id="5" name="5-конечная звезда 4">
            <a:hlinkClick r:id="rId3"/>
          </p:cNvPr>
          <p:cNvSpPr/>
          <p:nvPr/>
        </p:nvSpPr>
        <p:spPr>
          <a:xfrm>
            <a:off x="10792496" y="5499279"/>
            <a:ext cx="680177" cy="65682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4346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711842" y="1145107"/>
            <a:ext cx="1681567" cy="673865"/>
          </a:xfrm>
        </p:spPr>
        <p:txBody>
          <a:bodyPr>
            <a:normAutofit fontScale="90000"/>
          </a:bodyPr>
          <a:lstStyle/>
          <a:p>
            <a:r>
              <a:rPr lang="ru-RU" sz="3100" b="1" u="sng" dirty="0"/>
              <a:t>Дом </a:t>
            </a:r>
            <a:r>
              <a:rPr lang="ru-RU" sz="3100" b="1" u="sng" dirty="0" smtClean="0"/>
              <a:t>№7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2200" b="1" dirty="0" smtClean="0"/>
              <a:t> </a:t>
            </a:r>
            <a:endParaRPr lang="ru-RU" sz="22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891152" y="1456752"/>
            <a:ext cx="7749153" cy="199162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chemeClr val="tx1"/>
                </a:solidFill>
              </a:rPr>
              <a:t>Всю свою жизнь проживал </a:t>
            </a:r>
            <a:r>
              <a:rPr lang="ru-RU" b="1" dirty="0" smtClean="0">
                <a:solidFill>
                  <a:schemeClr val="tx1"/>
                </a:solidFill>
              </a:rPr>
              <a:t>в </a:t>
            </a:r>
            <a:r>
              <a:rPr lang="ru-RU" b="1" dirty="0">
                <a:solidFill>
                  <a:schemeClr val="tx1"/>
                </a:solidFill>
              </a:rPr>
              <a:t>одном из надворных флигелей писатель и журналист </a:t>
            </a:r>
            <a:r>
              <a:rPr lang="ru-RU" b="1" i="1" dirty="0">
                <a:solidFill>
                  <a:srgbClr val="0070C0"/>
                </a:solidFill>
              </a:rPr>
              <a:t>Владимир </a:t>
            </a:r>
            <a:endParaRPr lang="ru-RU" b="1" i="1" dirty="0" smtClean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Михайлович </a:t>
            </a:r>
            <a:r>
              <a:rPr lang="ru-RU" b="1" i="1" dirty="0">
                <a:solidFill>
                  <a:srgbClr val="0070C0"/>
                </a:solidFill>
              </a:rPr>
              <a:t>Коган </a:t>
            </a:r>
            <a:r>
              <a:rPr lang="ru-RU" b="1" dirty="0"/>
              <a:t>(1947–2003)</a:t>
            </a:r>
            <a:r>
              <a:rPr lang="ru-RU" dirty="0"/>
              <a:t>. </a:t>
            </a:r>
            <a:r>
              <a:rPr lang="ru-RU" b="1" dirty="0" smtClean="0"/>
              <a:t>Он был </a:t>
            </a:r>
            <a:r>
              <a:rPr lang="ru-RU" b="1" dirty="0"/>
              <a:t>удостоен очень редкой награды — </a:t>
            </a:r>
            <a:r>
              <a:rPr lang="ru-RU" b="1" dirty="0" smtClean="0"/>
              <a:t>медали </a:t>
            </a:r>
            <a:r>
              <a:rPr lang="ru-RU" b="1" dirty="0"/>
              <a:t>«1000-летие крещения Руси» (от патриарха Алексия II).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3089" y="621887"/>
            <a:ext cx="10680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152" y="3448373"/>
            <a:ext cx="2519040" cy="24257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481" y="1370329"/>
            <a:ext cx="2401325" cy="40425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445185" y="3391606"/>
            <a:ext cx="54882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 этой замечательной книге собраны рассказы  о братьях Брюсах, знаменитых сподвижниках Петра I, о приключениях иностранных авантюристов в России и Петербурге в XVIII веке, о легендарном полководце, герое войны 1812 года П. Х. </a:t>
            </a:r>
            <a:r>
              <a:rPr lang="ru-RU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Витгенштейне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о генерале Жане Моро, разбитом Суворовым в 1799 году в битве при Нови, а спустя 14 лет с почестями похороненном в на Невском проспекте, в костеле Св. Екатерины.</a:t>
            </a:r>
          </a:p>
        </p:txBody>
      </p:sp>
    </p:spTree>
    <p:extLst>
      <p:ext uri="{BB962C8B-B14F-4D97-AF65-F5344CB8AC3E}">
        <p14:creationId xmlns:p14="http://schemas.microsoft.com/office/powerpoint/2010/main" val="29912531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4659" y="1339023"/>
            <a:ext cx="659452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/>
              <a:t>Дом № 10 </a:t>
            </a:r>
            <a:endParaRPr lang="ru-RU" sz="2400" b="1" u="sng" dirty="0" smtClean="0"/>
          </a:p>
          <a:p>
            <a:r>
              <a:rPr lang="ru-RU" b="1" dirty="0" smtClean="0"/>
              <a:t>Собственный </a:t>
            </a:r>
            <a:r>
              <a:rPr lang="ru-RU" b="1" dirty="0"/>
              <a:t>доходный дом гражданского инженера </a:t>
            </a:r>
            <a:r>
              <a:rPr lang="ru-RU" b="1" dirty="0" err="1" smtClean="0"/>
              <a:t>Ф.Ф.Лумберга</a:t>
            </a:r>
            <a:r>
              <a:rPr lang="en-US" b="1" dirty="0" smtClean="0"/>
              <a:t>.</a:t>
            </a:r>
            <a:r>
              <a:rPr lang="ru-RU" b="1" dirty="0"/>
              <a:t> </a:t>
            </a:r>
            <a:r>
              <a:rPr lang="ru-RU" b="1" dirty="0" smtClean="0"/>
              <a:t>Стиль </a:t>
            </a:r>
            <a:r>
              <a:rPr lang="ru-RU" b="1" dirty="0"/>
              <a:t>– рационалистический модерн </a:t>
            </a:r>
            <a:r>
              <a:rPr lang="ru-RU" b="1" dirty="0" smtClean="0"/>
              <a:t>(</a:t>
            </a:r>
            <a:r>
              <a:rPr lang="ru-RU" b="1" dirty="0"/>
              <a:t>1911г</a:t>
            </a:r>
            <a:r>
              <a:rPr lang="ru-RU" b="1" dirty="0" smtClean="0"/>
              <a:t>.)</a:t>
            </a:r>
            <a:r>
              <a:rPr lang="ru-RU" dirty="0"/>
              <a:t> </a:t>
            </a:r>
            <a:r>
              <a:rPr lang="ru-RU" b="1" dirty="0"/>
              <a:t>Лицевой дом 5-этажный с 6-м этажом, </a:t>
            </a:r>
            <a:r>
              <a:rPr lang="ru-RU" b="1" dirty="0" smtClean="0"/>
              <a:t>надстроенным </a:t>
            </a:r>
            <a:r>
              <a:rPr lang="ru-RU" b="1" dirty="0"/>
              <a:t>в советские годы. Фасад имеет 17 осей. </a:t>
            </a:r>
            <a:r>
              <a:rPr lang="ru-RU" b="1" dirty="0" smtClean="0"/>
              <a:t>Композиция </a:t>
            </a:r>
            <a:r>
              <a:rPr lang="ru-RU" b="1" dirty="0"/>
              <a:t>почти симметричная. В центре фасада трехгранный эркер. В доме выполнена художественная отделка интерьеров, парадных лестниц. </a:t>
            </a:r>
            <a:r>
              <a:rPr lang="ru-RU" b="1" dirty="0" smtClean="0"/>
              <a:t>Здание </a:t>
            </a:r>
            <a:r>
              <a:rPr lang="ru-RU" b="1" dirty="0"/>
              <a:t>состоит на учете в КГИОП.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9854" y="815803"/>
            <a:ext cx="10882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166" y="1339023"/>
            <a:ext cx="3740580" cy="24977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138" y="3739680"/>
            <a:ext cx="1719908" cy="23521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05525" y="4184543"/>
            <a:ext cx="51066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 2000 году в доме поселилась  </a:t>
            </a:r>
            <a:r>
              <a:rPr lang="ru-RU" b="1" i="1" dirty="0" smtClean="0">
                <a:solidFill>
                  <a:srgbClr val="0070C0"/>
                </a:solidFill>
              </a:rPr>
              <a:t>Алла </a:t>
            </a:r>
            <a:r>
              <a:rPr lang="ru-RU" b="1" i="1" dirty="0">
                <a:solidFill>
                  <a:srgbClr val="0070C0"/>
                </a:solidFill>
              </a:rPr>
              <a:t>Георгиевна Золотарёва</a:t>
            </a:r>
            <a:r>
              <a:rPr lang="ru-RU" b="1" dirty="0"/>
              <a:t>, п</a:t>
            </a:r>
            <a:r>
              <a:rPr lang="ru-RU" b="1" dirty="0" smtClean="0"/>
              <a:t>ервый </a:t>
            </a:r>
            <a:r>
              <a:rPr lang="ru-RU" b="1" dirty="0"/>
              <a:t>директор школы Всесоюзного пионерского лагеря ЦК ВЛКСМ «Океан</a:t>
            </a:r>
            <a:r>
              <a:rPr lang="ru-RU" b="1" dirty="0" smtClean="0"/>
              <a:t>»</a:t>
            </a:r>
            <a:r>
              <a:rPr lang="ru-RU" b="1" dirty="0"/>
              <a:t> </a:t>
            </a:r>
            <a:r>
              <a:rPr lang="ru-RU" b="1" dirty="0" smtClean="0"/>
              <a:t>на </a:t>
            </a:r>
            <a:r>
              <a:rPr lang="ru-RU" b="1" dirty="0"/>
              <a:t>берегу Тихого океана, недалеко от Владивостока.</a:t>
            </a: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851" y="4129820"/>
            <a:ext cx="2836674" cy="180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4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5307" y="631682"/>
            <a:ext cx="10959921" cy="1109663"/>
          </a:xfrm>
        </p:spPr>
        <p:txBody>
          <a:bodyPr>
            <a:norm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007390" y="1420746"/>
            <a:ext cx="6262089" cy="438762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9600" b="1" u="sng" dirty="0" smtClean="0"/>
              <a:t>Дом № 11 </a:t>
            </a:r>
          </a:p>
          <a:p>
            <a:pPr marL="0" indent="0">
              <a:buNone/>
            </a:pPr>
            <a:r>
              <a:rPr lang="ru-RU" sz="9600" b="1" dirty="0"/>
              <a:t>Д</a:t>
            </a:r>
            <a:r>
              <a:rPr lang="ru-RU" sz="9600" b="1" dirty="0" smtClean="0"/>
              <a:t>оходный </a:t>
            </a:r>
            <a:r>
              <a:rPr lang="ru-RU" sz="9600" b="1" dirty="0"/>
              <a:t>дом И. П. Носова, 1882г. На фасаде висит доска (видимо, самодельная) с надписью: "В этом доме с 1906 по 1917 год жил детский писатель </a:t>
            </a:r>
            <a:r>
              <a:rPr lang="ru-RU" sz="9600" b="1" i="1" dirty="0">
                <a:solidFill>
                  <a:srgbClr val="0070C0"/>
                </a:solidFill>
              </a:rPr>
              <a:t>Корней Иванович </a:t>
            </a:r>
            <a:r>
              <a:rPr lang="ru-RU" sz="9600" b="1" i="1" dirty="0" smtClean="0">
                <a:solidFill>
                  <a:srgbClr val="0070C0"/>
                </a:solidFill>
              </a:rPr>
              <a:t>Чуковский</a:t>
            </a:r>
            <a:r>
              <a:rPr lang="ru-RU" sz="9600" b="1" dirty="0" smtClean="0"/>
              <a:t>. </a:t>
            </a:r>
          </a:p>
          <a:p>
            <a:pPr marL="0" indent="0">
              <a:buNone/>
            </a:pPr>
            <a:r>
              <a:rPr lang="ru-RU" sz="8800" b="1" dirty="0" smtClean="0"/>
              <a:t>Николай </a:t>
            </a:r>
            <a:r>
              <a:rPr lang="ru-RU" sz="8800" b="1" dirty="0"/>
              <a:t>Корнейчуков – Корней Иванович Чуковский - русский и</a:t>
            </a:r>
            <a:r>
              <a:rPr lang="ru-RU" sz="8800" b="1" dirty="0">
                <a:solidFill>
                  <a:schemeClr val="tx1"/>
                </a:solidFill>
              </a:rPr>
              <a:t> советский </a:t>
            </a:r>
            <a:r>
              <a:rPr lang="ru-RU" sz="8800" b="1" dirty="0"/>
              <a:t>поэт, публицист, литературный критик, переводчик и литературовед, детский писатель, журналист. Самый издаваемый в Советском Союзе и России автор детской </a:t>
            </a:r>
            <a:r>
              <a:rPr lang="ru-RU" sz="8800" b="1" dirty="0" smtClean="0"/>
              <a:t>литературы. Автор стихотворения «</a:t>
            </a:r>
            <a:r>
              <a:rPr lang="ru-RU" sz="8800" b="1" dirty="0"/>
              <a:t>Ленинградским </a:t>
            </a:r>
            <a:r>
              <a:rPr lang="ru-RU" sz="8800" b="1" dirty="0" smtClean="0"/>
              <a:t>детям», посв. блокаде Ленинграда.</a:t>
            </a:r>
            <a:endParaRPr lang="ru-RU" sz="8800" dirty="0"/>
          </a:p>
          <a:p>
            <a:endParaRPr lang="ru-RU" dirty="0"/>
          </a:p>
        </p:txBody>
      </p:sp>
      <p:pic>
        <p:nvPicPr>
          <p:cNvPr id="5" name="Объект 4" descr="C:\Documents and Settings\User\Local Settings\Temporary Internet Files\Content.Word\DSC07448_a_a.jpg"/>
          <p:cNvPicPr>
            <a:picLocks noGrp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464" y="3564609"/>
            <a:ext cx="1913793" cy="1766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Documents and Settings\User\Local Settings\Temporary Internet Files\Content.Word\71b5c187-8425-52f9-a0f3-5e31f2651b6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463" y="1428099"/>
            <a:ext cx="2818671" cy="2038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Documents and Settings\User\Рабочий стол\(Изображение JPEG, 342 × 429 пикселов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479" y="3832496"/>
            <a:ext cx="1695905" cy="209777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5-конечная звезда 7">
            <a:hlinkClick r:id="rId5"/>
          </p:cNvPr>
          <p:cNvSpPr/>
          <p:nvPr/>
        </p:nvSpPr>
        <p:spPr>
          <a:xfrm>
            <a:off x="10180365" y="5439891"/>
            <a:ext cx="560747" cy="51920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01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40914" y="1272081"/>
            <a:ext cx="10972800" cy="196111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Интересные дома и знаменитые жители улицы Коломенской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857250" y="1291590"/>
            <a:ext cx="5838018" cy="48129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u="sng" dirty="0"/>
              <a:t>Дом № 12 </a:t>
            </a:r>
            <a:endParaRPr lang="ru-RU" b="1" u="sng" dirty="0" smtClean="0"/>
          </a:p>
          <a:p>
            <a:pPr marL="0" indent="0">
              <a:buNone/>
            </a:pPr>
            <a:r>
              <a:rPr lang="ru-RU" sz="2000" b="1" dirty="0" smtClean="0"/>
              <a:t>Дом </a:t>
            </a:r>
            <a:r>
              <a:rPr lang="ru-RU" sz="2000" b="1" dirty="0" smtClean="0">
                <a:solidFill>
                  <a:srgbClr val="0070C0"/>
                </a:solidFill>
              </a:rPr>
              <a:t>Н</a:t>
            </a:r>
            <a:r>
              <a:rPr lang="ru-RU" sz="2000" b="1" dirty="0">
                <a:solidFill>
                  <a:srgbClr val="0070C0"/>
                </a:solidFill>
              </a:rPr>
              <a:t>. И. Киржакова </a:t>
            </a:r>
            <a:r>
              <a:rPr lang="ru-RU" sz="2000" b="1" dirty="0">
                <a:solidFill>
                  <a:schemeClr val="tx1"/>
                </a:solidFill>
              </a:rPr>
              <a:t>и</a:t>
            </a:r>
            <a:r>
              <a:rPr lang="ru-RU" sz="2000" b="1" dirty="0">
                <a:solidFill>
                  <a:srgbClr val="0070C0"/>
                </a:solidFill>
              </a:rPr>
              <a:t> </a:t>
            </a:r>
            <a:r>
              <a:rPr lang="ru-RU" sz="2000" b="1" dirty="0" err="1">
                <a:solidFill>
                  <a:srgbClr val="0070C0"/>
                </a:solidFill>
              </a:rPr>
              <a:t>И</a:t>
            </a:r>
            <a:r>
              <a:rPr lang="ru-RU" sz="2000" b="1" dirty="0">
                <a:solidFill>
                  <a:srgbClr val="0070C0"/>
                </a:solidFill>
              </a:rPr>
              <a:t>. И. Семенова </a:t>
            </a:r>
            <a:r>
              <a:rPr lang="ru-RU" sz="2000" b="1" dirty="0"/>
              <a:t>со старообрядческой молельней, 1911-1913г.г</a:t>
            </a:r>
            <a:r>
              <a:rPr lang="ru-RU" sz="2000" b="1" dirty="0" smtClean="0"/>
              <a:t>.,эклектика. </a:t>
            </a:r>
            <a:r>
              <a:rPr lang="ru-RU" sz="2000" b="1" dirty="0"/>
              <a:t>До 1917 г. в доме </a:t>
            </a:r>
            <a:r>
              <a:rPr lang="ru-RU" sz="2000" b="1" dirty="0" smtClean="0"/>
              <a:t>находилось </a:t>
            </a:r>
            <a:r>
              <a:rPr lang="ru-RU" sz="2000" b="1" dirty="0"/>
              <a:t>Общество попечения о молодых девицах в Санкт-Петербурге</a:t>
            </a:r>
            <a:r>
              <a:rPr lang="ru-RU" sz="2000" dirty="0" smtClean="0"/>
              <a:t>. </a:t>
            </a:r>
            <a:r>
              <a:rPr lang="ru-RU" sz="2000" b="1" dirty="0" smtClean="0"/>
              <a:t>В </a:t>
            </a:r>
            <a:r>
              <a:rPr lang="ru-RU" sz="2000" b="1" dirty="0"/>
              <a:t>глубине двора дома трехэтажное (№12-б) здание-флигель -старообрядческая моленная. Община при </a:t>
            </a:r>
            <a:r>
              <a:rPr lang="ru-RU" sz="2000" b="1" dirty="0" err="1"/>
              <a:t>Киржаковской</a:t>
            </a:r>
            <a:r>
              <a:rPr lang="ru-RU" sz="2000" b="1" dirty="0"/>
              <a:t> моленной просуществовала до мая 1935 г. В мае 1946 г. здание частично было возвращено староверам  </a:t>
            </a:r>
            <a:r>
              <a:rPr lang="ru-RU" sz="2000" b="1" dirty="0" err="1"/>
              <a:t>Древлеправославной</a:t>
            </a:r>
            <a:r>
              <a:rPr lang="ru-RU" sz="2000" b="1" dirty="0"/>
              <a:t> Поморской Церкви. В 1961 община переведена  в Рыбацкое. В 1994 г. здание на Коломенской было возвращено </a:t>
            </a:r>
            <a:r>
              <a:rPr lang="ru-RU" sz="2000" b="1" dirty="0" smtClean="0"/>
              <a:t>староверам-поморцам.  </a:t>
            </a:r>
            <a:r>
              <a:rPr lang="ru-RU" b="1" dirty="0"/>
              <a:t>  </a:t>
            </a:r>
            <a:endParaRPr lang="ru-RU" dirty="0"/>
          </a:p>
          <a:p>
            <a:endParaRPr lang="ru-RU" dirty="0"/>
          </a:p>
        </p:txBody>
      </p:sp>
      <p:pic>
        <p:nvPicPr>
          <p:cNvPr id="5" name="Объект 4" descr="C:\Documents and Settings\User\Рабочий стол\thumb_49-50964.jpg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135" y="3915866"/>
            <a:ext cx="3134982" cy="2090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Documents and Settings\User\Рабочий стол\thumb_376-38602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498" y="1542575"/>
            <a:ext cx="2921197" cy="2243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930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40914" y="1272081"/>
            <a:ext cx="10972800" cy="196111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Интересные дома и знаменитые жители улицы Коломенской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857250" y="1291590"/>
            <a:ext cx="7141605" cy="48129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u="sng" dirty="0"/>
              <a:t>Дом № 12 </a:t>
            </a:r>
            <a:endParaRPr lang="ru-RU" b="1" u="sng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/>
              <a:t>На </a:t>
            </a:r>
            <a:r>
              <a:rPr lang="ru-RU" sz="2000" b="1" dirty="0"/>
              <a:t>доме </a:t>
            </a:r>
            <a:r>
              <a:rPr lang="ru-RU" sz="2000" b="1" dirty="0" smtClean="0"/>
              <a:t>с </a:t>
            </a:r>
            <a:r>
              <a:rPr lang="ru-RU" sz="2000" b="1" dirty="0"/>
              <a:t>1955 по 1990-е годы находилась мраморная мемориальная доска с таким текстом: «Здесь в 1917 году жил </a:t>
            </a:r>
            <a:r>
              <a:rPr lang="ru-RU" sz="1800" b="1" i="1" dirty="0">
                <a:solidFill>
                  <a:srgbClr val="0070C0"/>
                </a:solidFill>
              </a:rPr>
              <a:t>Павлин Федорович Виноградов </a:t>
            </a:r>
            <a:r>
              <a:rPr lang="ru-RU" sz="2000" b="1" dirty="0"/>
              <a:t>(1890–1918) </a:t>
            </a:r>
            <a:r>
              <a:rPr lang="ru-RU" sz="2000" b="1" dirty="0" smtClean="0"/>
              <a:t>- </a:t>
            </a:r>
            <a:r>
              <a:rPr lang="ru-RU" sz="2000" b="1" dirty="0"/>
              <a:t>организатор первых отрядов Красной Армии и активный борец с иностранной </a:t>
            </a:r>
            <a:r>
              <a:rPr lang="ru-RU" sz="2000" b="1" dirty="0" smtClean="0"/>
              <a:t>интервенцией </a:t>
            </a:r>
            <a:r>
              <a:rPr lang="ru-RU" sz="2000" b="1" dirty="0"/>
              <a:t>на Северном фронте</a:t>
            </a:r>
            <a:r>
              <a:rPr lang="ru-RU" sz="2000" b="1" dirty="0" smtClean="0"/>
              <a:t>». Эта доска таинственно исчезла.</a:t>
            </a:r>
            <a:r>
              <a:rPr lang="ru-RU" sz="2000" b="1" dirty="0"/>
              <a:t> </a:t>
            </a:r>
            <a:endParaRPr lang="ru-RU" sz="2000" b="1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/>
              <a:t>В </a:t>
            </a:r>
            <a:r>
              <a:rPr lang="ru-RU" sz="2000" b="1" dirty="0"/>
              <a:t>феврале 1918 года </a:t>
            </a:r>
            <a:r>
              <a:rPr lang="ru-RU" sz="2000" b="1" dirty="0" err="1" smtClean="0"/>
              <a:t>П.В.Виноградов</a:t>
            </a:r>
            <a:r>
              <a:rPr lang="ru-RU" sz="2000" b="1" dirty="0" smtClean="0"/>
              <a:t> был </a:t>
            </a:r>
            <a:r>
              <a:rPr lang="ru-RU" sz="2000" b="1" dirty="0"/>
              <a:t>командирован в Архангельск для организации продовольственной помощи Петрограду, избран заместителем председателя Архангельского </a:t>
            </a:r>
            <a:r>
              <a:rPr lang="ru-RU" sz="2000" b="1" dirty="0" err="1"/>
              <a:t>губисполкома</a:t>
            </a:r>
            <a:r>
              <a:rPr lang="ru-RU" sz="2000" b="1" dirty="0"/>
              <a:t>. </a:t>
            </a:r>
            <a:r>
              <a:rPr lang="ru-RU" sz="2000" b="1" dirty="0" smtClean="0"/>
              <a:t>Стал </a:t>
            </a:r>
            <a:r>
              <a:rPr lang="ru-RU" sz="2000" b="1" dirty="0"/>
              <a:t>одним </a:t>
            </a:r>
            <a:r>
              <a:rPr lang="ru-RU" sz="2000" b="1" dirty="0" smtClean="0"/>
              <a:t>из создателей</a:t>
            </a:r>
            <a:r>
              <a:rPr lang="ru-RU" sz="2000" b="1" dirty="0"/>
              <a:t> </a:t>
            </a:r>
            <a:r>
              <a:rPr lang="ru-RU" sz="2000" b="1" dirty="0" err="1"/>
              <a:t>Котласского</a:t>
            </a:r>
            <a:r>
              <a:rPr lang="ru-RU" sz="2000" b="1" dirty="0"/>
              <a:t> укреплённого района и Северо-Двинской военной </a:t>
            </a:r>
            <a:r>
              <a:rPr lang="ru-RU" sz="2000" b="1" dirty="0" smtClean="0"/>
              <a:t>флотилии.</a:t>
            </a:r>
            <a:r>
              <a:rPr lang="ru-RU" b="1" dirty="0"/>
              <a:t> </a:t>
            </a:r>
            <a:r>
              <a:rPr lang="ru-RU" sz="2000" b="1" dirty="0"/>
              <a:t>Погиб 8 сентября 1918 года в бою под деревней </a:t>
            </a:r>
            <a:r>
              <a:rPr lang="ru-RU" sz="2000" b="1" dirty="0" err="1"/>
              <a:t>Шидрово</a:t>
            </a:r>
            <a:r>
              <a:rPr lang="ru-RU" sz="2000" b="1" dirty="0"/>
              <a:t> </a:t>
            </a:r>
            <a:r>
              <a:rPr lang="ru-RU" sz="2000" b="1" dirty="0" err="1"/>
              <a:t>Виноградовского</a:t>
            </a:r>
            <a:r>
              <a:rPr lang="ru-RU" sz="2000" b="1" dirty="0"/>
              <a:t> района Архангельской области. 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855" y="1611824"/>
            <a:ext cx="3512918" cy="361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99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065" y="660340"/>
            <a:ext cx="10934163" cy="627548"/>
          </a:xfrm>
        </p:spPr>
        <p:txBody>
          <a:bodyPr>
            <a:normAutofit/>
          </a:bodyPr>
          <a:lstStyle/>
          <a:p>
            <a:r>
              <a:rPr lang="ru-RU" b="1" dirty="0"/>
              <a:t>Интересные дома и знаменитые жители улицы Коломенской</a:t>
            </a:r>
            <a:endParaRPr lang="ru-RU" dirty="0"/>
          </a:p>
        </p:txBody>
      </p:sp>
      <p:pic>
        <p:nvPicPr>
          <p:cNvPr id="5" name="Рисунок 4" descr="C:\Documents and Settings\User\Рабочий стол\MyCollages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 bwMode="auto">
          <a:xfrm>
            <a:off x="7978463" y="1287888"/>
            <a:ext cx="3361386" cy="250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2959" y="1287888"/>
            <a:ext cx="7213457" cy="4906851"/>
          </a:xfrm>
        </p:spPr>
        <p:txBody>
          <a:bodyPr>
            <a:normAutofit fontScale="85000" lnSpcReduction="20000"/>
          </a:bodyPr>
          <a:lstStyle/>
          <a:p>
            <a:r>
              <a:rPr lang="ru-RU" sz="2600" b="1" u="sng" dirty="0"/>
              <a:t>Дом №13 </a:t>
            </a:r>
            <a:endParaRPr lang="ru-RU" sz="2600" b="1" u="sng" dirty="0" smtClean="0"/>
          </a:p>
          <a:p>
            <a:r>
              <a:rPr lang="ru-RU" sz="2600" b="1" dirty="0" smtClean="0"/>
              <a:t> </a:t>
            </a:r>
            <a:r>
              <a:rPr lang="ru-RU" sz="2600" b="1" dirty="0"/>
              <a:t>Д</a:t>
            </a:r>
            <a:r>
              <a:rPr lang="ru-RU" sz="2600" b="1" dirty="0" smtClean="0"/>
              <a:t>оходный </a:t>
            </a:r>
            <a:r>
              <a:rPr lang="ru-RU" sz="2600" b="1" dirty="0"/>
              <a:t>дом </a:t>
            </a:r>
            <a:r>
              <a:rPr lang="ru-RU" sz="2600" b="1" dirty="0" err="1"/>
              <a:t>Дыренкова</a:t>
            </a:r>
            <a:r>
              <a:rPr lang="ru-RU" sz="2600" b="1" dirty="0"/>
              <a:t> Н. И. (1912г.) в стиле модерн, один из самых красивых. </a:t>
            </a:r>
            <a:endParaRPr lang="ru-RU" sz="2600" b="1" dirty="0" smtClean="0"/>
          </a:p>
          <a:p>
            <a:pPr algn="l"/>
            <a:r>
              <a:rPr lang="ru-RU" sz="2600" b="1" dirty="0" smtClean="0"/>
              <a:t>С </a:t>
            </a:r>
            <a:r>
              <a:rPr lang="ru-RU" sz="2600" b="1" dirty="0"/>
              <a:t>1860-х годов до 1881 года участком с одноэтажным деревянным домом владела </a:t>
            </a:r>
            <a:r>
              <a:rPr lang="ru-RU" sz="2600" b="1" i="1" dirty="0">
                <a:solidFill>
                  <a:srgbClr val="0070C0"/>
                </a:solidFill>
              </a:rPr>
              <a:t>Александра Осиповна </a:t>
            </a:r>
            <a:r>
              <a:rPr lang="ru-RU" sz="2600" b="1" i="1" dirty="0" err="1">
                <a:solidFill>
                  <a:srgbClr val="0070C0"/>
                </a:solidFill>
              </a:rPr>
              <a:t>Ишимова</a:t>
            </a:r>
            <a:r>
              <a:rPr lang="ru-RU" sz="2600" b="1" dirty="0"/>
              <a:t>, одна из первых русских профессиональных детских писательниц, издатель первых детских журналов и первая переводчица </a:t>
            </a:r>
            <a:r>
              <a:rPr lang="ru-RU" sz="2600" b="1" dirty="0" err="1"/>
              <a:t>Фенимора</a:t>
            </a:r>
            <a:r>
              <a:rPr lang="ru-RU" sz="2600" b="1" dirty="0"/>
              <a:t> Купера.</a:t>
            </a:r>
            <a:r>
              <a:rPr lang="ru-RU" sz="2600" dirty="0"/>
              <a:t> </a:t>
            </a:r>
            <a:r>
              <a:rPr lang="ru-RU" sz="2600" b="1" dirty="0"/>
              <a:t>Ее имя связано с последними днями жизни </a:t>
            </a:r>
            <a:r>
              <a:rPr lang="ru-RU" sz="2600" b="1" dirty="0" err="1">
                <a:solidFill>
                  <a:schemeClr val="accent3"/>
                </a:solidFill>
              </a:rPr>
              <a:t>А.С.Пушкина</a:t>
            </a:r>
            <a:r>
              <a:rPr lang="ru-RU" sz="2600" b="1" dirty="0" smtClean="0"/>
              <a:t>.</a:t>
            </a:r>
            <a:r>
              <a:rPr lang="ru-RU" sz="2600" b="1" dirty="0"/>
              <a:t> Именно к ней обращено последнее его письмо, написанное 27 января 1837 года, перед отправлением на роковую дуэль</a:t>
            </a:r>
            <a:r>
              <a:rPr lang="ru-RU" sz="2600" b="1" dirty="0" smtClean="0"/>
              <a:t>. С </a:t>
            </a:r>
            <a:r>
              <a:rPr lang="ru-RU" sz="2600" b="1" dirty="0"/>
              <a:t>большой похвалой Пушкин отозвался о книге </a:t>
            </a:r>
            <a:r>
              <a:rPr lang="ru-RU" sz="2600" b="1" dirty="0" err="1"/>
              <a:t>Ишимовой</a:t>
            </a:r>
            <a:r>
              <a:rPr lang="ru-RU" sz="2600" b="1" dirty="0"/>
              <a:t> «История России в рассказах для детей»: «Сегодня я нечаянно открыл Вашу «Историю в рассказах» и поневоле зачитался. Вот как надобно писать!».</a:t>
            </a:r>
            <a:endParaRPr lang="ru-RU" sz="2600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803042" y="56538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5-конечная звезда 5">
            <a:hlinkClick r:id="rId3"/>
          </p:cNvPr>
          <p:cNvSpPr/>
          <p:nvPr/>
        </p:nvSpPr>
        <p:spPr>
          <a:xfrm>
            <a:off x="10879920" y="5559517"/>
            <a:ext cx="553792" cy="46364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654" y="3838544"/>
            <a:ext cx="2578890" cy="188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909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550" y="600811"/>
            <a:ext cx="10985678" cy="924340"/>
          </a:xfrm>
        </p:spPr>
        <p:txBody>
          <a:bodyPr>
            <a:normAutofit/>
          </a:bodyPr>
          <a:lstStyle/>
          <a:p>
            <a:r>
              <a:rPr lang="ru-RU" b="1" dirty="0"/>
              <a:t>Интересные дома и знаменитые жители улицы Коломенской</a:t>
            </a:r>
            <a:endParaRPr lang="ru-RU" dirty="0"/>
          </a:p>
        </p:txBody>
      </p:sp>
      <p:pic>
        <p:nvPicPr>
          <p:cNvPr id="6" name="Рисунок 5" descr="C:\Documents and Settings\User\Local Settings\Temporary Internet Files\Content.Word\grekov-boris-dmitrievich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9" b="9479"/>
          <a:stretch>
            <a:fillRect/>
          </a:stretch>
        </p:blipFill>
        <p:spPr bwMode="auto">
          <a:xfrm>
            <a:off x="8033111" y="1657350"/>
            <a:ext cx="3065419" cy="22974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5569" y="1520190"/>
            <a:ext cx="6241816" cy="3760469"/>
          </a:xfrm>
        </p:spPr>
        <p:txBody>
          <a:bodyPr>
            <a:noAutofit/>
          </a:bodyPr>
          <a:lstStyle/>
          <a:p>
            <a:r>
              <a:rPr lang="ru-RU" sz="2400" b="1" u="sng" dirty="0"/>
              <a:t>Дом № 14 </a:t>
            </a:r>
            <a:endParaRPr lang="ru-RU" sz="2400" b="1" u="sng" dirty="0" smtClean="0"/>
          </a:p>
          <a:p>
            <a:r>
              <a:rPr lang="ru-RU" sz="2400" b="1" dirty="0" smtClean="0"/>
              <a:t> </a:t>
            </a:r>
            <a:r>
              <a:rPr lang="ru-RU" sz="2400" b="1" dirty="0"/>
              <a:t>Д</a:t>
            </a:r>
            <a:r>
              <a:rPr lang="ru-RU" sz="2400" b="1" dirty="0" smtClean="0"/>
              <a:t>оходный </a:t>
            </a:r>
            <a:r>
              <a:rPr lang="ru-RU" sz="2400" b="1" dirty="0"/>
              <a:t>дом </a:t>
            </a:r>
            <a:r>
              <a:rPr lang="ru-RU" sz="2400" b="1" dirty="0" err="1"/>
              <a:t>Клейнаделя</a:t>
            </a:r>
            <a:r>
              <a:rPr lang="ru-RU" sz="2400" b="1" dirty="0"/>
              <a:t> О. Л. (1896-1898, </a:t>
            </a:r>
            <a:r>
              <a:rPr lang="ru-RU" sz="2400" b="1" dirty="0" smtClean="0"/>
              <a:t>эклектика</a:t>
            </a:r>
            <a:r>
              <a:rPr lang="ru-RU" sz="2400" b="1" dirty="0"/>
              <a:t>). </a:t>
            </a:r>
            <a:endParaRPr lang="ru-RU" sz="2400" b="1" dirty="0" smtClean="0"/>
          </a:p>
          <a:p>
            <a:pPr algn="l"/>
            <a:r>
              <a:rPr lang="ru-RU" sz="2400" b="1" dirty="0" smtClean="0"/>
              <a:t>В </a:t>
            </a:r>
            <a:r>
              <a:rPr lang="ru-RU" sz="2400" b="1" dirty="0"/>
              <a:t>одной из квартир со своим дядей  </a:t>
            </a:r>
            <a:r>
              <a:rPr lang="ru-RU" sz="2400" b="1" dirty="0" smtClean="0"/>
              <a:t>проживал крупнейший </a:t>
            </a:r>
            <a:r>
              <a:rPr lang="ru-RU" sz="2400" b="1" dirty="0"/>
              <a:t>советский историк </a:t>
            </a:r>
            <a:r>
              <a:rPr lang="ru-RU" sz="2400" b="1" i="1" dirty="0">
                <a:solidFill>
                  <a:schemeClr val="accent3"/>
                </a:solidFill>
              </a:rPr>
              <a:t>Борис Дмитриевич Греков</a:t>
            </a:r>
            <a:r>
              <a:rPr lang="ru-RU" sz="2400" b="1" dirty="0"/>
              <a:t>, специалист по истории Древней Руси, крестьянства и по истории южных славян, директор </a:t>
            </a:r>
            <a:r>
              <a:rPr lang="ru-RU" sz="2400" b="1" dirty="0" smtClean="0"/>
              <a:t>Института и истории АН СССР</a:t>
            </a:r>
          </a:p>
        </p:txBody>
      </p:sp>
      <p:pic>
        <p:nvPicPr>
          <p:cNvPr id="5" name="Рисунок 4" descr="C:\Documents and Settings\User\Local Settings\Temporary Internet Files\Content.Word\thumb0_32-3339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348" y="4070807"/>
            <a:ext cx="2167892" cy="202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Documents and Settings\User\Local Settings\Temporary Internet Files\Content.Word\0b6074c5b1ba679a6cb7a5562bb8fb3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375" y="4531016"/>
            <a:ext cx="1451472" cy="156714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5-конечная звезда 7">
            <a:hlinkClick r:id="rId5"/>
          </p:cNvPr>
          <p:cNvSpPr/>
          <p:nvPr/>
        </p:nvSpPr>
        <p:spPr>
          <a:xfrm>
            <a:off x="741607" y="5531492"/>
            <a:ext cx="553792" cy="56667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1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C:\Documents and Settings\User\Рабочий стол\thumb0_31-32542.jpg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86420" y="1914040"/>
            <a:ext cx="3406790" cy="30299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721217" y="1390919"/>
            <a:ext cx="6694722" cy="470766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7200" b="1" u="sng" dirty="0"/>
              <a:t>Дом №15-17</a:t>
            </a:r>
            <a:r>
              <a:rPr lang="ru-RU" sz="7200" u="sng" dirty="0"/>
              <a:t> </a:t>
            </a:r>
            <a:endParaRPr lang="ru-RU" sz="7200" b="1" u="sng" dirty="0" smtClean="0"/>
          </a:p>
          <a:p>
            <a:pPr marL="0" indent="0">
              <a:buNone/>
            </a:pPr>
            <a:r>
              <a:rPr lang="ru-RU" sz="7200" b="1" dirty="0" smtClean="0"/>
              <a:t>Дом </a:t>
            </a:r>
            <a:r>
              <a:rPr lang="ru-RU" sz="7200" b="1" dirty="0"/>
              <a:t>И. С. </a:t>
            </a:r>
            <a:r>
              <a:rPr lang="ru-RU" sz="7200" b="1" dirty="0" err="1"/>
              <a:t>Семёнова</a:t>
            </a:r>
            <a:r>
              <a:rPr lang="ru-RU" sz="7200" b="1" dirty="0"/>
              <a:t> (1879-1881,электика</a:t>
            </a:r>
            <a:r>
              <a:rPr lang="ru-RU" sz="7200" b="1" dirty="0" smtClean="0"/>
              <a:t>). Здесь </a:t>
            </a:r>
            <a:r>
              <a:rPr lang="ru-RU" sz="7200" b="1" dirty="0"/>
              <a:t>жил </a:t>
            </a:r>
            <a:r>
              <a:rPr lang="ru-RU" sz="7200" b="1" i="1" dirty="0">
                <a:solidFill>
                  <a:srgbClr val="0070C0"/>
                </a:solidFill>
              </a:rPr>
              <a:t>Михаил Константинович  </a:t>
            </a:r>
            <a:r>
              <a:rPr lang="ru-RU" sz="7200" b="1" i="1" dirty="0" err="1">
                <a:solidFill>
                  <a:srgbClr val="0070C0"/>
                </a:solidFill>
              </a:rPr>
              <a:t>Клодт</a:t>
            </a:r>
            <a:r>
              <a:rPr lang="ru-RU" sz="7200" dirty="0">
                <a:solidFill>
                  <a:srgbClr val="0070C0"/>
                </a:solidFill>
              </a:rPr>
              <a:t>,</a:t>
            </a:r>
            <a:r>
              <a:rPr lang="ru-RU" sz="7200" dirty="0"/>
              <a:t>   </a:t>
            </a:r>
            <a:r>
              <a:rPr lang="ru-RU" sz="7200" b="1" dirty="0"/>
              <a:t>художник-пейзажист принадлежавший знаменитой семье баронов </a:t>
            </a:r>
            <a:r>
              <a:rPr lang="ru-RU" sz="7200" b="1" dirty="0" err="1"/>
              <a:t>Клодт</a:t>
            </a:r>
            <a:r>
              <a:rPr lang="ru-RU" sz="7200" b="1" dirty="0"/>
              <a:t>. Многие его картины находятся в постоянных экспозициях Русского музея, Третьяковской галереи. </a:t>
            </a:r>
            <a:endParaRPr lang="ru-RU" sz="7200" b="1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7200" b="1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1" dirty="0" smtClean="0"/>
              <a:t>В </a:t>
            </a:r>
            <a:r>
              <a:rPr lang="ru-RU" sz="7200" b="1" dirty="0"/>
              <a:t>1900-х гг. в течение нескольких лет проживал в доме </a:t>
            </a:r>
            <a:endParaRPr lang="ru-RU" sz="7200" b="1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1" dirty="0" smtClean="0"/>
              <a:t>В</a:t>
            </a:r>
            <a:r>
              <a:rPr lang="ru-RU" sz="7200" b="1" dirty="0"/>
              <a:t>. </a:t>
            </a:r>
            <a:r>
              <a:rPr lang="ru-RU" sz="7200" b="1" dirty="0" err="1"/>
              <a:t>П.Семенов</a:t>
            </a:r>
            <a:r>
              <a:rPr lang="ru-RU" sz="7200" b="1" dirty="0"/>
              <a:t>-Тян-Шанский, редактор изданий Императорского Русского Географического общества. </a:t>
            </a:r>
            <a:endParaRPr lang="ru-RU" sz="7200" b="1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1" dirty="0" smtClean="0"/>
              <a:t>Его </a:t>
            </a:r>
            <a:r>
              <a:rPr lang="ru-RU" sz="7200" b="1" dirty="0"/>
              <a:t>сын и  внук знаменитого географа </a:t>
            </a:r>
            <a:r>
              <a:rPr lang="ru-RU" sz="7200" b="1" dirty="0" smtClean="0">
                <a:solidFill>
                  <a:schemeClr val="tx1"/>
                </a:solidFill>
              </a:rPr>
              <a:t>П.П</a:t>
            </a:r>
            <a:r>
              <a:rPr lang="ru-RU" sz="7200" b="1" dirty="0">
                <a:solidFill>
                  <a:schemeClr val="tx1"/>
                </a:solidFill>
              </a:rPr>
              <a:t>. Семенова-Тян-Шанского</a:t>
            </a:r>
            <a:r>
              <a:rPr lang="ru-RU" sz="7200" b="1" dirty="0"/>
              <a:t>, </a:t>
            </a:r>
            <a:r>
              <a:rPr lang="ru-RU" sz="7200" b="1" i="1" dirty="0" smtClean="0">
                <a:solidFill>
                  <a:srgbClr val="0070C0"/>
                </a:solidFill>
              </a:rPr>
              <a:t>Владимир </a:t>
            </a:r>
            <a:r>
              <a:rPr lang="ru-RU" sz="7200" b="1" i="1" dirty="0">
                <a:solidFill>
                  <a:srgbClr val="0070C0"/>
                </a:solidFill>
              </a:rPr>
              <a:t>Вениаминович Семенов-Тян-Шанский</a:t>
            </a:r>
            <a:r>
              <a:rPr lang="ru-RU" sz="7200" b="1" dirty="0"/>
              <a:t> -  видный ученый в области теории корабля и </a:t>
            </a:r>
            <a:r>
              <a:rPr lang="ru-RU" sz="7200" b="1" dirty="0" smtClean="0"/>
              <a:t>гидромеханики.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1" dirty="0" smtClean="0"/>
              <a:t> </a:t>
            </a:r>
            <a:r>
              <a:rPr lang="ru-RU" sz="7200" b="1" dirty="0"/>
              <a:t>Автор фундаментальных учебников</a:t>
            </a:r>
            <a:r>
              <a:rPr lang="ru-RU" sz="7200" dirty="0"/>
              <a:t>, </a:t>
            </a:r>
            <a:r>
              <a:rPr lang="ru-RU" sz="7200" b="1" dirty="0"/>
              <a:t>которые более пятидесяти лет оставались настольными книгами многих поколений студентов и инженеров-кораблестроителей: «Статика корабля» (1940), «Статика и динамика корабля» (1969, 1973), «Качка корабля» (1969</a:t>
            </a:r>
            <a:r>
              <a:rPr lang="ru-RU" sz="7200" b="1" dirty="0" smtClean="0"/>
              <a:t>).</a:t>
            </a:r>
            <a:r>
              <a:rPr lang="ru-RU" sz="7200" dirty="0"/>
              <a:t> </a:t>
            </a:r>
            <a:r>
              <a:rPr lang="ru-RU" sz="7200" b="1" dirty="0"/>
              <a:t>Всю блокаду проработал в Ленинграде, награжден медалью «За оборону Ленинграда», орденом Трудового Красного Знамени</a:t>
            </a:r>
            <a:endParaRPr lang="ru-RU" sz="7200" b="1" dirty="0" smtClean="0"/>
          </a:p>
          <a:p>
            <a:endParaRPr lang="ru-RU" sz="29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31065" y="647813"/>
            <a:ext cx="10934163" cy="743106"/>
          </a:xfrm>
        </p:spPr>
        <p:txBody>
          <a:bodyPr>
            <a:norm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  <a:endParaRPr lang="ru-RU" sz="2800" dirty="0"/>
          </a:p>
        </p:txBody>
      </p:sp>
      <p:sp>
        <p:nvSpPr>
          <p:cNvPr id="3" name="5-конечная звезда 2">
            <a:hlinkClick r:id="rId3"/>
          </p:cNvPr>
          <p:cNvSpPr/>
          <p:nvPr/>
        </p:nvSpPr>
        <p:spPr>
          <a:xfrm>
            <a:off x="10185061" y="5302036"/>
            <a:ext cx="599383" cy="64394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95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813529" y="1230965"/>
            <a:ext cx="7108333" cy="41640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u="sng" dirty="0"/>
              <a:t>Дом №15-17</a:t>
            </a:r>
            <a:r>
              <a:rPr lang="ru-RU" u="sng" dirty="0"/>
              <a:t> </a:t>
            </a:r>
            <a:endParaRPr lang="ru-RU" b="1" u="sng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31065" y="647813"/>
            <a:ext cx="10934163" cy="743106"/>
          </a:xfrm>
        </p:spPr>
        <p:txBody>
          <a:bodyPr>
            <a:norm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  <a:endParaRPr lang="ru-RU" sz="2800" dirty="0"/>
          </a:p>
        </p:txBody>
      </p:sp>
      <p:sp>
        <p:nvSpPr>
          <p:cNvPr id="3" name="5-конечная звезда 2">
            <a:hlinkClick r:id="rId2"/>
          </p:cNvPr>
          <p:cNvSpPr/>
          <p:nvPr/>
        </p:nvSpPr>
        <p:spPr>
          <a:xfrm>
            <a:off x="6823370" y="5402430"/>
            <a:ext cx="599383" cy="64394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09" y="1664412"/>
            <a:ext cx="3101477" cy="42016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66" y="1801678"/>
            <a:ext cx="2457450" cy="1828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66" y="3765259"/>
            <a:ext cx="2476500" cy="19145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4497" y="1601901"/>
            <a:ext cx="2749849" cy="369085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920539" y="5402430"/>
            <a:ext cx="28430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Владимир Вениаминович Семенов-Тян-Шанский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6808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186" y="662948"/>
            <a:ext cx="10882647" cy="879280"/>
          </a:xfrm>
        </p:spPr>
        <p:txBody>
          <a:bodyPr>
            <a:noAutofit/>
          </a:bodyPr>
          <a:lstStyle/>
          <a:p>
            <a:r>
              <a:rPr lang="ru-RU" b="1" dirty="0"/>
              <a:t>Интересные дома и знаменитые жители улицы Коломенской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4420" y="1751527"/>
            <a:ext cx="6749266" cy="4443016"/>
          </a:xfrm>
        </p:spPr>
        <p:txBody>
          <a:bodyPr>
            <a:normAutofit lnSpcReduction="10000"/>
          </a:bodyPr>
          <a:lstStyle/>
          <a:p>
            <a:r>
              <a:rPr lang="ru-RU" sz="2400" b="1" u="sng" dirty="0"/>
              <a:t>Дом №23 </a:t>
            </a:r>
            <a:endParaRPr lang="ru-RU" sz="2400" b="1" u="sng" dirty="0" smtClean="0"/>
          </a:p>
          <a:p>
            <a:pPr algn="l"/>
            <a:r>
              <a:rPr lang="ru-RU" sz="2400" b="1" dirty="0" smtClean="0"/>
              <a:t>Доходный </a:t>
            </a:r>
            <a:r>
              <a:rPr lang="ru-RU" sz="2400" b="1" dirty="0"/>
              <a:t>дом П.А.Перуниной1897г., </a:t>
            </a:r>
            <a:r>
              <a:rPr lang="ru-RU" sz="2400" b="1" dirty="0" smtClean="0"/>
              <a:t>эклектика.</a:t>
            </a:r>
          </a:p>
          <a:p>
            <a:pPr algn="l"/>
            <a:r>
              <a:rPr lang="ru-RU" sz="2400" b="1" dirty="0" smtClean="0"/>
              <a:t> Знаменит </a:t>
            </a:r>
            <a:r>
              <a:rPr lang="ru-RU" sz="2400" b="1" dirty="0"/>
              <a:t>тем, что около дома в 1970 </a:t>
            </a:r>
            <a:r>
              <a:rPr lang="ru-RU" sz="2400" b="1" dirty="0" smtClean="0"/>
              <a:t>году</a:t>
            </a:r>
            <a:r>
              <a:rPr lang="ru-RU" sz="2400" b="1" dirty="0"/>
              <a:t> </a:t>
            </a:r>
            <a:r>
              <a:rPr lang="ru-RU" sz="2400" b="1" dirty="0" smtClean="0"/>
              <a:t>снимали </a:t>
            </a:r>
            <a:r>
              <a:rPr lang="ru-RU" sz="2400" b="1" dirty="0"/>
              <a:t>художественный фильм  </a:t>
            </a:r>
            <a:r>
              <a:rPr lang="ru-RU" sz="2400" b="1" i="1" dirty="0">
                <a:solidFill>
                  <a:srgbClr val="0070C0"/>
                </a:solidFill>
              </a:rPr>
              <a:t>«Зеленые цепочки». </a:t>
            </a:r>
            <a:r>
              <a:rPr lang="ru-RU" sz="2400" b="1" dirty="0"/>
              <a:t>Двое мальчишек, Мишка и Стёпка, осенью 1941 года, рискуя жизнью, помогают контрразведке выйти на след диверсантов, орудующих в блокадном Ленинграде. По сюжету, в  доме№23  проживает агент немецкой резидентуры </a:t>
            </a:r>
            <a:endParaRPr lang="ru-RU" sz="2400" dirty="0"/>
          </a:p>
          <a:p>
            <a:endParaRPr lang="ru-RU" dirty="0"/>
          </a:p>
        </p:txBody>
      </p:sp>
      <p:pic>
        <p:nvPicPr>
          <p:cNvPr id="5" name="Рисунок 4" descr="C:\Documents and Settings\User\Local Settings\Temporary Internet Files\Content.Word\52576967ebcaeca030a9f6ad1baad0c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638" y="4233617"/>
            <a:ext cx="2387866" cy="173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Documents and Settings\User\Рабочий стол\thumb0_30-31258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393" y="1597195"/>
            <a:ext cx="2539192" cy="23758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112135" y="56924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96235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C:\Documents and Settings\User\Рабочий стол\thumb0_30-31233.jpg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62836" y="2276116"/>
            <a:ext cx="2420937" cy="21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788670" y="1571224"/>
            <a:ext cx="7299262" cy="4649272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 smtClean="0"/>
              <a:t>Дом 35–37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                        Доходный дом Г. В. Адрианова.</a:t>
            </a:r>
          </a:p>
          <a:p>
            <a:pPr marL="0" indent="0">
              <a:buNone/>
            </a:pPr>
            <a:r>
              <a:rPr lang="ru-RU" b="1" dirty="0" smtClean="0"/>
              <a:t>В этом  доме жил </a:t>
            </a:r>
            <a:r>
              <a:rPr lang="ru-RU" b="1" dirty="0"/>
              <a:t>выдающийся библиограф и историк литературы </a:t>
            </a:r>
            <a:r>
              <a:rPr lang="ru-RU" b="1" i="1" dirty="0">
                <a:solidFill>
                  <a:srgbClr val="0070C0"/>
                </a:solidFill>
              </a:rPr>
              <a:t>Семен Афанасьевич Венгеров</a:t>
            </a:r>
            <a:r>
              <a:rPr lang="ru-RU" b="1" dirty="0"/>
              <a:t>, профессор, преподаватель, первый директор Российской книжной палаты</a:t>
            </a:r>
            <a:r>
              <a:rPr lang="ru-RU" dirty="0"/>
              <a:t>. </a:t>
            </a:r>
            <a:r>
              <a:rPr lang="ru-RU" b="1" dirty="0"/>
              <a:t>Написал «Критико-биографический словарь русских писателей и ученых», в 6 томах  которого собраны сведения о 30 000  </a:t>
            </a:r>
            <a:r>
              <a:rPr lang="ru-RU" b="1" dirty="0" smtClean="0"/>
              <a:t>лиц. </a:t>
            </a:r>
            <a:r>
              <a:rPr lang="ru-RU" b="1" dirty="0"/>
              <a:t>С 1910-х до 1942 года жил в доме профессор </a:t>
            </a:r>
            <a:r>
              <a:rPr lang="ru-RU" b="1" i="1" dirty="0">
                <a:solidFill>
                  <a:schemeClr val="accent3"/>
                </a:solidFill>
              </a:rPr>
              <a:t>Николай Алексеевич </a:t>
            </a:r>
            <a:r>
              <a:rPr lang="ru-RU" b="1" i="1" dirty="0" err="1">
                <a:solidFill>
                  <a:schemeClr val="accent3"/>
                </a:solidFill>
              </a:rPr>
              <a:t>Рынин</a:t>
            </a:r>
            <a:r>
              <a:rPr lang="ru-RU" b="1" dirty="0"/>
              <a:t>, создатель одной из первых лабораторий аэродинамики (1909). Его именем назван один из космических объектов, кратер на обратной стороне Луны. </a:t>
            </a:r>
            <a:endParaRPr lang="ru-RU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43944" y="660692"/>
            <a:ext cx="10816218" cy="910532"/>
          </a:xfrm>
        </p:spPr>
        <p:txBody>
          <a:bodyPr>
            <a:norm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32586" y="54694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5-конечная звезда 5">
            <a:hlinkClick r:id="rId3"/>
          </p:cNvPr>
          <p:cNvSpPr/>
          <p:nvPr/>
        </p:nvSpPr>
        <p:spPr>
          <a:xfrm>
            <a:off x="9650702" y="5468938"/>
            <a:ext cx="695459" cy="5964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6481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951402" y="1292254"/>
            <a:ext cx="7299262" cy="464927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 smtClean="0"/>
              <a:t>Дом 35–37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/>
              <a:t>                      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43944" y="660692"/>
            <a:ext cx="10816218" cy="772901"/>
          </a:xfrm>
        </p:spPr>
        <p:txBody>
          <a:bodyPr>
            <a:norm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32586" y="54694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066" y="1811796"/>
            <a:ext cx="3712409" cy="37097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7976" y="1811796"/>
            <a:ext cx="3181350" cy="40100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863" y="2065155"/>
            <a:ext cx="1990725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191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8186" y="590550"/>
            <a:ext cx="10959920" cy="826126"/>
          </a:xfrm>
        </p:spPr>
        <p:txBody>
          <a:bodyPr>
            <a:norm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  <a:endParaRPr lang="ru-RU" sz="2800" dirty="0"/>
          </a:p>
        </p:txBody>
      </p:sp>
      <p:pic>
        <p:nvPicPr>
          <p:cNvPr id="5" name="Объект 4" descr="C:\Documents and Settings\User\Рабочий стол\thumb0_558-571974.jpg"/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600" y="1336585"/>
            <a:ext cx="2486025" cy="23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867905" y="1206382"/>
            <a:ext cx="6972567" cy="43317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u="sng" dirty="0"/>
              <a:t>Дом № 33/40</a:t>
            </a:r>
            <a:r>
              <a:rPr lang="ru-RU" sz="2000" u="sng" dirty="0"/>
              <a:t> </a:t>
            </a:r>
            <a:endParaRPr lang="ru-RU" sz="2000" u="sng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tx1"/>
                </a:solidFill>
              </a:rPr>
              <a:t>Д</a:t>
            </a:r>
            <a:r>
              <a:rPr lang="ru-RU" sz="2000" b="1" dirty="0" smtClean="0"/>
              <a:t>оходный </a:t>
            </a:r>
            <a:r>
              <a:rPr lang="ru-RU" sz="2000" b="1" dirty="0"/>
              <a:t>дом Э. П. </a:t>
            </a:r>
            <a:r>
              <a:rPr lang="ru-RU" sz="2000" b="1" dirty="0" err="1"/>
              <a:t>Дубровича</a:t>
            </a:r>
            <a:r>
              <a:rPr lang="ru-RU" sz="2000" b="1" dirty="0"/>
              <a:t> в стиле модерн</a:t>
            </a:r>
            <a:r>
              <a:rPr lang="ru-RU" sz="2000" b="1" dirty="0" smtClean="0"/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/>
              <a:t>Здесь </a:t>
            </a:r>
            <a:r>
              <a:rPr lang="ru-RU" sz="2000" b="1" dirty="0"/>
              <a:t>жил</a:t>
            </a:r>
            <a:r>
              <a:rPr lang="ru-RU" sz="2000" dirty="0"/>
              <a:t> </a:t>
            </a:r>
            <a:r>
              <a:rPr lang="ru-RU" sz="2000" b="1" i="1" dirty="0">
                <a:solidFill>
                  <a:srgbClr val="0070C0"/>
                </a:solidFill>
              </a:rPr>
              <a:t>Василий Васильевич Розанов</a:t>
            </a:r>
            <a:r>
              <a:rPr lang="ru-RU" sz="2000" b="1" i="1" dirty="0"/>
              <a:t> </a:t>
            </a:r>
            <a:r>
              <a:rPr lang="ru-RU" sz="2000" dirty="0"/>
              <a:t>- </a:t>
            </a:r>
            <a:r>
              <a:rPr lang="ru-RU" sz="2000" b="1" dirty="0"/>
              <a:t>писатель, философ, публицист,</a:t>
            </a:r>
            <a:r>
              <a:rPr lang="ru-RU" sz="2000" dirty="0"/>
              <a:t> </a:t>
            </a:r>
            <a:r>
              <a:rPr lang="ru-RU" sz="2000" b="1" dirty="0"/>
              <a:t>автор публицистических очерков, критических </a:t>
            </a:r>
            <a:r>
              <a:rPr lang="ru-RU" sz="2000" b="1" dirty="0" smtClean="0"/>
              <a:t>статей</a:t>
            </a:r>
            <a:r>
              <a:rPr lang="ru-RU" sz="2000" b="1" dirty="0"/>
              <a:t>. </a:t>
            </a:r>
            <a:endParaRPr lang="ru-RU" sz="20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/>
              <a:t>   Квартиры </a:t>
            </a:r>
            <a:r>
              <a:rPr lang="ru-RU" sz="2000" b="1" dirty="0"/>
              <a:t>5, 26, 29 занимал</a:t>
            </a:r>
            <a:r>
              <a:rPr lang="ru-RU" sz="2000" dirty="0"/>
              <a:t> </a:t>
            </a:r>
            <a:r>
              <a:rPr lang="ru-RU" sz="2000" b="1" dirty="0"/>
              <a:t>91-й детский дом</a:t>
            </a:r>
            <a:r>
              <a:rPr lang="ru-RU" sz="2000" dirty="0"/>
              <a:t>, </a:t>
            </a:r>
            <a:r>
              <a:rPr lang="ru-RU" sz="2000" b="1" dirty="0"/>
              <a:t>через год </a:t>
            </a:r>
            <a:r>
              <a:rPr lang="ru-RU" sz="2000" b="1" dirty="0" smtClean="0"/>
              <a:t>- 2-я </a:t>
            </a:r>
            <a:r>
              <a:rPr lang="ru-RU" sz="2000" b="1" dirty="0"/>
              <a:t>единая советская трудовая </a:t>
            </a:r>
            <a:r>
              <a:rPr lang="ru-RU" sz="2000" b="1" dirty="0" smtClean="0"/>
              <a:t>школа. В </a:t>
            </a:r>
            <a:r>
              <a:rPr lang="ru-RU" sz="2000" b="1" dirty="0"/>
              <a:t>кв. 20 располагалась </a:t>
            </a:r>
            <a:r>
              <a:rPr lang="ru-RU" sz="2000" b="1" dirty="0" smtClean="0"/>
              <a:t>сберегательная </a:t>
            </a:r>
            <a:r>
              <a:rPr lang="ru-RU" sz="2000" b="1" dirty="0"/>
              <a:t>касса. В кв. 21 </a:t>
            </a:r>
            <a:r>
              <a:rPr lang="ru-RU" sz="2000" b="1" dirty="0" smtClean="0"/>
              <a:t>- </a:t>
            </a:r>
            <a:r>
              <a:rPr lang="ru-RU" sz="2000" b="1" dirty="0"/>
              <a:t>общественная организация «Лига образования». На 4 этаже квартиры </a:t>
            </a:r>
            <a:r>
              <a:rPr lang="ru-RU" sz="2000" b="1" dirty="0" smtClean="0"/>
              <a:t>27 </a:t>
            </a:r>
            <a:r>
              <a:rPr lang="ru-RU" sz="2000" b="1" dirty="0"/>
              <a:t>и 4 занимали </a:t>
            </a:r>
            <a:r>
              <a:rPr lang="ru-RU" sz="2000" b="1" dirty="0" smtClean="0"/>
              <a:t>Политехнические </a:t>
            </a:r>
            <a:r>
              <a:rPr lang="ru-RU" sz="2000" b="1" dirty="0"/>
              <a:t>курсы товарищества профессоров и </a:t>
            </a:r>
            <a:r>
              <a:rPr lang="ru-RU" sz="2000" b="1" dirty="0" smtClean="0"/>
              <a:t>преподавателей</a:t>
            </a:r>
            <a:r>
              <a:rPr lang="ru-RU" sz="2000" b="1" dirty="0"/>
              <a:t>. Весь 5 этаж занимало городское училище и квартира заведующего училищем. В квартирах 2 и 3 находился детский очаг Октябрьской </a:t>
            </a:r>
            <a:r>
              <a:rPr lang="ru-RU" sz="2000" b="1" dirty="0" err="1"/>
              <a:t>ж.д</a:t>
            </a:r>
            <a:r>
              <a:rPr lang="ru-RU" sz="2000" b="1" dirty="0"/>
              <a:t>. (так в Ленинграде официально назывались детские сады). </a:t>
            </a:r>
            <a:endParaRPr lang="ru-RU" sz="2000" b="1" dirty="0" smtClean="0"/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920" y="3804834"/>
            <a:ext cx="1991380" cy="224091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171977" y="58856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5-конечная звезда 6">
            <a:hlinkClick r:id="rId4"/>
          </p:cNvPr>
          <p:cNvSpPr/>
          <p:nvPr/>
        </p:nvSpPr>
        <p:spPr>
          <a:xfrm>
            <a:off x="7840472" y="5327803"/>
            <a:ext cx="669702" cy="5836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83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5308" y="631847"/>
            <a:ext cx="10959920" cy="939376"/>
          </a:xfrm>
        </p:spPr>
        <p:txBody>
          <a:bodyPr>
            <a:norm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  <a:endParaRPr lang="ru-RU" sz="2800" dirty="0"/>
          </a:p>
        </p:txBody>
      </p:sp>
      <p:pic>
        <p:nvPicPr>
          <p:cNvPr id="5" name="Объект 4"/>
          <p:cNvPicPr>
            <a:picLocks noGrp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03967" y="3141193"/>
            <a:ext cx="2047875" cy="26543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293811" y="1287887"/>
            <a:ext cx="4933495" cy="49841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u="sng" dirty="0"/>
              <a:t>Дом 42 </a:t>
            </a:r>
            <a:endParaRPr lang="ru-RU" b="1" u="sng" dirty="0" smtClean="0"/>
          </a:p>
          <a:p>
            <a:pPr marL="0" indent="0">
              <a:buNone/>
            </a:pPr>
            <a:r>
              <a:rPr lang="ru-RU" b="1" dirty="0" smtClean="0"/>
              <a:t>Николаевский </a:t>
            </a:r>
            <a:r>
              <a:rPr lang="ru-RU" b="1" dirty="0"/>
              <a:t>дом </a:t>
            </a:r>
            <a:r>
              <a:rPr lang="ru-RU" b="1" dirty="0" smtClean="0"/>
              <a:t>призрения (</a:t>
            </a:r>
            <a:r>
              <a:rPr lang="ru-RU" b="1" dirty="0"/>
              <a:t>1899г.)В 1900–1910-х гг. в доме жил известный артист </a:t>
            </a:r>
            <a:r>
              <a:rPr lang="ru-RU" b="1" i="1" dirty="0" err="1">
                <a:solidFill>
                  <a:srgbClr val="0070C0"/>
                </a:solidFill>
              </a:rPr>
              <a:t>Ходотов</a:t>
            </a:r>
            <a:r>
              <a:rPr lang="ru-RU" b="1" i="1" dirty="0">
                <a:solidFill>
                  <a:srgbClr val="0070C0"/>
                </a:solidFill>
              </a:rPr>
              <a:t> Николай Николаевич</a:t>
            </a:r>
            <a:r>
              <a:rPr lang="ru-RU" b="1" dirty="0"/>
              <a:t>,  актер Императорского Александринского театра. Его квартира стала местом литературно-музыкальных встреч, где  бывали многие деятели литературы, искусства того времени - Куприн, Бунин, Чуковский, Шаляпин, Качалов, </a:t>
            </a:r>
            <a:r>
              <a:rPr lang="ru-RU" b="1" dirty="0" smtClean="0"/>
              <a:t>Мейерхольд</a:t>
            </a:r>
          </a:p>
        </p:txBody>
      </p:sp>
      <p:pic>
        <p:nvPicPr>
          <p:cNvPr id="6" name="Рисунок 5" descr="C:\Documents and Settings\User\Рабочий стол\thumb0_40-40963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455" y="1571223"/>
            <a:ext cx="2490363" cy="29601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293811" y="579549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5-конечная звезда 6">
            <a:hlinkClick r:id="rId4"/>
          </p:cNvPr>
          <p:cNvSpPr/>
          <p:nvPr/>
        </p:nvSpPr>
        <p:spPr>
          <a:xfrm>
            <a:off x="6890197" y="5332163"/>
            <a:ext cx="631065" cy="64799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83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5307" y="628718"/>
            <a:ext cx="10947042" cy="903868"/>
          </a:xfrm>
        </p:spPr>
        <p:txBody>
          <a:bodyPr>
            <a:normAutofit/>
          </a:bodyPr>
          <a:lstStyle/>
          <a:p>
            <a:r>
              <a:rPr lang="ru-RU" sz="2800" b="1" dirty="0"/>
              <a:t>Интересные дома и знаменитые жители улицы Коломенской</a:t>
            </a:r>
          </a:p>
        </p:txBody>
      </p:sp>
      <p:pic>
        <p:nvPicPr>
          <p:cNvPr id="5" name="Объект 4" descr="C:\Documents and Settings\User\Local Settings\Temporary Internet Files\Content.Word\DSC07523_a_a.jpg"/>
          <p:cNvPicPr>
            <a:picLocks noGrp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0587" y="4333446"/>
            <a:ext cx="2671762" cy="169703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097280" y="1300766"/>
            <a:ext cx="6449740" cy="491973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u="sng" dirty="0"/>
              <a:t>Дом № 45</a:t>
            </a:r>
            <a:r>
              <a:rPr lang="ru-RU" b="1" u="sng" dirty="0" smtClean="0"/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tx1"/>
                </a:solidFill>
              </a:rPr>
              <a:t>Две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/>
              <a:t>лошадиные головы были установлены на доме в Ямской части города, где в XIX веке в находилась так называемая "перековка" для лошадей перед их дальней дорогой</a:t>
            </a:r>
            <a:r>
              <a:rPr lang="ru-RU" b="1" dirty="0" smtClean="0"/>
              <a:t>.</a:t>
            </a:r>
            <a:r>
              <a:rPr lang="ru-RU" dirty="0"/>
              <a:t> </a:t>
            </a:r>
            <a:r>
              <a:rPr lang="ru-RU" b="1" dirty="0"/>
              <a:t>На первом этаже практически не было капитальных стен по фасаду — почти весь этаж занимали помещения, прикрытые деревянными воротцами. Здесь меняли подковы лошадей перед дальней дорогой. Отсюда кареты отправлялись в сторону Московской заставы, а оттуда — в дальнюю дорогу по Московскому тракту. </a:t>
            </a:r>
            <a:br>
              <a:rPr lang="ru-RU" b="1" dirty="0"/>
            </a:br>
            <a:r>
              <a:rPr lang="ru-RU" b="1" dirty="0" smtClean="0"/>
              <a:t>Двухэтажное </a:t>
            </a:r>
            <a:r>
              <a:rPr lang="ru-RU" b="1" dirty="0"/>
              <a:t>здание </a:t>
            </a:r>
            <a:r>
              <a:rPr lang="ru-RU" b="1" dirty="0">
                <a:solidFill>
                  <a:srgbClr val="0070C0"/>
                </a:solidFill>
              </a:rPr>
              <a:t>ветеринарной амбулатории </a:t>
            </a:r>
            <a:r>
              <a:rPr lang="ru-RU" b="1" dirty="0"/>
              <a:t>или лечебницы построено в 1920-х гг.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Существующее здание ветеринарной клиники </a:t>
            </a:r>
            <a:r>
              <a:rPr lang="ru-RU" b="1" dirty="0">
                <a:solidFill>
                  <a:srgbClr val="0070C0"/>
                </a:solidFill>
              </a:rPr>
              <a:t>построено в 2008-2012 гг</a:t>
            </a:r>
            <a:r>
              <a:rPr lang="ru-RU" b="1" dirty="0"/>
              <a:t>., оно повторяет прежнее здание, где ранее так же располагалась ветеринарная клиника, старейшая в городе.  Во время блокады в здании ветлечебницы располагался женский отряд ликвидации последствий бомбежек и обстрелов</a:t>
            </a:r>
            <a:r>
              <a:rPr lang="ru-RU" b="1" dirty="0" smtClean="0"/>
              <a:t>.</a:t>
            </a:r>
          </a:p>
        </p:txBody>
      </p:sp>
      <p:pic>
        <p:nvPicPr>
          <p:cNvPr id="6" name="Рисунок 5" descr="C:\Documents and Settings\User\Local Settings\Temporary Internet Files\Content.Word\DSC07526_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85" y="1650881"/>
            <a:ext cx="2073497" cy="21097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617995" y="56611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5-конечная звезда 6">
            <a:hlinkClick r:id="rId4"/>
          </p:cNvPr>
          <p:cNvSpPr/>
          <p:nvPr/>
        </p:nvSpPr>
        <p:spPr>
          <a:xfrm>
            <a:off x="7731228" y="5403573"/>
            <a:ext cx="643943" cy="51515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5659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230" y="1925991"/>
            <a:ext cx="2670887" cy="37740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60895" y="611053"/>
            <a:ext cx="103528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70C0"/>
                </a:solidFill>
              </a:rPr>
              <a:t>Арсений Семёнович </a:t>
            </a:r>
            <a:r>
              <a:rPr lang="ru-RU" sz="2000" b="1" i="1" dirty="0" smtClean="0">
                <a:solidFill>
                  <a:srgbClr val="0070C0"/>
                </a:solidFill>
              </a:rPr>
              <a:t>Дубин (</a:t>
            </a:r>
            <a:r>
              <a:rPr lang="ru-RU" sz="2000" b="1" i="1" dirty="0">
                <a:solidFill>
                  <a:srgbClr val="0070C0"/>
                </a:solidFill>
              </a:rPr>
              <a:t>16 </a:t>
            </a:r>
            <a:r>
              <a:rPr lang="ru-RU" sz="2000" b="1" i="1" dirty="0">
                <a:solidFill>
                  <a:srgbClr val="0070C0"/>
                </a:solidFill>
              </a:rPr>
              <a:t>мая </a:t>
            </a:r>
            <a:r>
              <a:rPr lang="ru-RU" sz="2000" b="1" i="1" dirty="0" smtClean="0">
                <a:solidFill>
                  <a:srgbClr val="0070C0"/>
                </a:solidFill>
              </a:rPr>
              <a:t>1928 - 15 </a:t>
            </a:r>
            <a:r>
              <a:rPr lang="ru-RU" sz="2000" b="1" i="1" dirty="0">
                <a:solidFill>
                  <a:srgbClr val="0070C0"/>
                </a:solidFill>
              </a:rPr>
              <a:t>октября 2029г</a:t>
            </a:r>
            <a:r>
              <a:rPr lang="ru-RU" sz="2000" b="1" i="1" dirty="0" smtClean="0">
                <a:solidFill>
                  <a:srgbClr val="0070C0"/>
                </a:solidFill>
              </a:rPr>
              <a:t>.)</a:t>
            </a:r>
            <a:endParaRPr lang="ru-RU" sz="2000" b="1" i="1" dirty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Обладатель Анциферовского диплома, кандидат исторических наук, генеалог, преподаватель, автор 17 книг о Петербурге, популярный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экскурсовод.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518" y="1976033"/>
            <a:ext cx="2345329" cy="37240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270" y="2123008"/>
            <a:ext cx="3737029" cy="24811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810624" y="4719233"/>
            <a:ext cx="1424391" cy="142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56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TM02900743[[fn=Натуральные материалы]]</Template>
  <TotalTime>852</TotalTime>
  <Words>1514</Words>
  <Application>Microsoft Office PowerPoint</Application>
  <PresentationFormat>Широкоэкранный</PresentationFormat>
  <Paragraphs>113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Arial</vt:lpstr>
      <vt:lpstr>Garamond</vt:lpstr>
      <vt:lpstr>Натуральные материалы</vt:lpstr>
      <vt:lpstr>Музей ГБОУ школа №294 Центрального района Санкт-Петербурга</vt:lpstr>
      <vt:lpstr>Местонахождение улицы Коломенской.</vt:lpstr>
      <vt:lpstr>История названия улицы</vt:lpstr>
      <vt:lpstr>История названия улицы</vt:lpstr>
      <vt:lpstr>Презентация PowerPoint</vt:lpstr>
      <vt:lpstr>История названия улицы</vt:lpstr>
      <vt:lpstr>Застройка Коломенской улицы</vt:lpstr>
      <vt:lpstr>Презентация PowerPoint</vt:lpstr>
      <vt:lpstr>                                                   Дом № 1/15.   В доме в квартире №4 находится мемориальный музей-квартира Льва Николаевича Гумилёва (1912–1992), филиал Государственного музея Анны Ахматовой в Фонтанном Доме, который    был открыт осенью 2004 года. Л.Н.Гумилёв - известный ученый-историк, географ, этнолог и тюрколог жил в этом доме с 1990 по 1992 год.   </vt:lpstr>
      <vt:lpstr>Презентация PowerPoint</vt:lpstr>
      <vt:lpstr>Дом №3 Доходный дом, построен в 1857-1859 годах, архитекторы- Самсонов П. С., Дипнер Ф. А. </vt:lpstr>
      <vt:lpstr>Презентация PowerPoint</vt:lpstr>
      <vt:lpstr>Дом №6  </vt:lpstr>
      <vt:lpstr>Дом №7  Образец архитектуры эклектики, построен в 1880 г. по проекту архитектора Х.Х.Тацки.</vt:lpstr>
      <vt:lpstr>Презентация PowerPoint</vt:lpstr>
      <vt:lpstr>Дом №7  </vt:lpstr>
      <vt:lpstr>Дом №7  </vt:lpstr>
      <vt:lpstr>Презентация PowerPoint</vt:lpstr>
      <vt:lpstr>Интересные дома и знаменитые жители улицы Коломенской </vt:lpstr>
      <vt:lpstr>Интересные дома и знаменитые жители улицы Коломенской </vt:lpstr>
      <vt:lpstr>Интересные дома и знаменитые жители улицы Коломенской </vt:lpstr>
      <vt:lpstr>Интересные дома и знаменитые жители улицы Коломенской</vt:lpstr>
      <vt:lpstr>Интересные дома и знаменитые жители улицы Коломенской</vt:lpstr>
      <vt:lpstr>Интересные дома и знаменитые жители улицы Коломенской</vt:lpstr>
      <vt:lpstr>Интересные дома и знаменитые жители улицы Коломенской</vt:lpstr>
      <vt:lpstr>Интересные дома и знаменитые жители улицы Коломенской</vt:lpstr>
      <vt:lpstr>Интересные дома и знаменитые жители улицы Коломенской</vt:lpstr>
      <vt:lpstr>Интересные дома и знаменитые жители улицы Коломенской</vt:lpstr>
      <vt:lpstr>Интересные дома и знаменитые жители улицы Коломенской</vt:lpstr>
      <vt:lpstr>Интересные дома и знаменитые жители улицы Коломенской</vt:lpstr>
      <vt:lpstr>Интересные дома и знаменитые жители улицы Коломенской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улицы Коломенской</dc:title>
  <dc:creator>В Федоров</dc:creator>
  <cp:lastModifiedBy>user</cp:lastModifiedBy>
  <cp:revision>77</cp:revision>
  <dcterms:created xsi:type="dcterms:W3CDTF">2025-01-21T20:48:15Z</dcterms:created>
  <dcterms:modified xsi:type="dcterms:W3CDTF">2026-05-29T09:20:21Z</dcterms:modified>
</cp:coreProperties>
</file>